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59" d="100"/>
          <a:sy n="59" d="100"/>
        </p:scale>
        <p:origin x="14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20T06:38:38.415"/>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20T06:38:40.526"/>
    </inkml:context>
    <inkml:brush xml:id="br0">
      <inkml:brushProperty name="width" value="0.05" units="cm"/>
      <inkml:brushProperty name="height" value="0.05" units="cm"/>
      <inkml:brushProperty name="ignorePressure" value="1"/>
    </inkml:brush>
  </inkml:definitions>
  <inkml:trace contextRef="#ctx0" brushRef="#br0">49 0,'-4'0,"-4"0,-5 0,0 7,3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20T06:38:41.934"/>
    </inkml:context>
    <inkml:brush xml:id="br0">
      <inkml:brushProperty name="width" value="0.05" units="cm"/>
      <inkml:brushProperty name="height" value="0.05" units="cm"/>
      <inkml:brushProperty name="ignorePressure" value="1"/>
    </inkml:brush>
  </inkml:definitions>
  <inkml:trace contextRef="#ctx0" brushRef="#br0">50 1,'-3'0,"-9"0,-5 0,0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8915F-7753-4140-85FF-5F2519EB7C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7D036A-8B5D-45EB-B2FD-BB3941ED8C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4CFDAF-7B69-45D8-A6A0-A1AB5AEE0A1E}"/>
              </a:ext>
            </a:extLst>
          </p:cNvPr>
          <p:cNvSpPr>
            <a:spLocks noGrp="1"/>
          </p:cNvSpPr>
          <p:nvPr>
            <p:ph type="dt" sz="half" idx="10"/>
          </p:nvPr>
        </p:nvSpPr>
        <p:spPr/>
        <p:txBody>
          <a:bodyPr/>
          <a:lstStyle/>
          <a:p>
            <a:fld id="{7AA5BD1A-B64C-4F9F-B834-0CE89E61FBBC}" type="datetimeFigureOut">
              <a:rPr lang="en-US" smtClean="0"/>
              <a:t>7/26/2020</a:t>
            </a:fld>
            <a:endParaRPr lang="en-US"/>
          </a:p>
        </p:txBody>
      </p:sp>
      <p:sp>
        <p:nvSpPr>
          <p:cNvPr id="5" name="Footer Placeholder 4">
            <a:extLst>
              <a:ext uri="{FF2B5EF4-FFF2-40B4-BE49-F238E27FC236}">
                <a16:creationId xmlns:a16="http://schemas.microsoft.com/office/drawing/2014/main" id="{754F51A2-4C15-459C-83AB-D5FA38C0C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D7D553-4C53-4B5D-8FF5-E87B0CDC3E5E}"/>
              </a:ext>
            </a:extLst>
          </p:cNvPr>
          <p:cNvSpPr>
            <a:spLocks noGrp="1"/>
          </p:cNvSpPr>
          <p:nvPr>
            <p:ph type="sldNum" sz="quarter" idx="12"/>
          </p:nvPr>
        </p:nvSpPr>
        <p:spPr/>
        <p:txBody>
          <a:bodyPr/>
          <a:lstStyle/>
          <a:p>
            <a:fld id="{4B1B2328-00AE-4232-B539-A26116AFB350}" type="slidenum">
              <a:rPr lang="en-US" smtClean="0"/>
              <a:t>‹#›</a:t>
            </a:fld>
            <a:endParaRPr lang="en-US"/>
          </a:p>
        </p:txBody>
      </p:sp>
    </p:spTree>
    <p:extLst>
      <p:ext uri="{BB962C8B-B14F-4D97-AF65-F5344CB8AC3E}">
        <p14:creationId xmlns:p14="http://schemas.microsoft.com/office/powerpoint/2010/main" val="406550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379DB-5A11-4772-917A-85BE4EAA62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B48A48-7CA6-4FE0-9444-BF645DF797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54D624-C2DB-48F4-8169-643658A7F17A}"/>
              </a:ext>
            </a:extLst>
          </p:cNvPr>
          <p:cNvSpPr>
            <a:spLocks noGrp="1"/>
          </p:cNvSpPr>
          <p:nvPr>
            <p:ph type="dt" sz="half" idx="10"/>
          </p:nvPr>
        </p:nvSpPr>
        <p:spPr/>
        <p:txBody>
          <a:bodyPr/>
          <a:lstStyle/>
          <a:p>
            <a:fld id="{7AA5BD1A-B64C-4F9F-B834-0CE89E61FBBC}" type="datetimeFigureOut">
              <a:rPr lang="en-US" smtClean="0"/>
              <a:t>7/26/2020</a:t>
            </a:fld>
            <a:endParaRPr lang="en-US"/>
          </a:p>
        </p:txBody>
      </p:sp>
      <p:sp>
        <p:nvSpPr>
          <p:cNvPr id="5" name="Footer Placeholder 4">
            <a:extLst>
              <a:ext uri="{FF2B5EF4-FFF2-40B4-BE49-F238E27FC236}">
                <a16:creationId xmlns:a16="http://schemas.microsoft.com/office/drawing/2014/main" id="{1AFCD998-F96B-4946-B8BF-6157780F2E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C8E4D7-54A4-43B4-9D92-0065A1F71456}"/>
              </a:ext>
            </a:extLst>
          </p:cNvPr>
          <p:cNvSpPr>
            <a:spLocks noGrp="1"/>
          </p:cNvSpPr>
          <p:nvPr>
            <p:ph type="sldNum" sz="quarter" idx="12"/>
          </p:nvPr>
        </p:nvSpPr>
        <p:spPr/>
        <p:txBody>
          <a:bodyPr/>
          <a:lstStyle/>
          <a:p>
            <a:fld id="{4B1B2328-00AE-4232-B539-A26116AFB350}" type="slidenum">
              <a:rPr lang="en-US" smtClean="0"/>
              <a:t>‹#›</a:t>
            </a:fld>
            <a:endParaRPr lang="en-US"/>
          </a:p>
        </p:txBody>
      </p:sp>
    </p:spTree>
    <p:extLst>
      <p:ext uri="{BB962C8B-B14F-4D97-AF65-F5344CB8AC3E}">
        <p14:creationId xmlns:p14="http://schemas.microsoft.com/office/powerpoint/2010/main" val="2775895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48493D-CAA1-4FEE-B2C2-F3CD3B8EB7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1FF9C4-FCD2-44EA-9538-D413812930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78228-40A1-4B55-A9F1-3BC9244E7666}"/>
              </a:ext>
            </a:extLst>
          </p:cNvPr>
          <p:cNvSpPr>
            <a:spLocks noGrp="1"/>
          </p:cNvSpPr>
          <p:nvPr>
            <p:ph type="dt" sz="half" idx="10"/>
          </p:nvPr>
        </p:nvSpPr>
        <p:spPr/>
        <p:txBody>
          <a:bodyPr/>
          <a:lstStyle/>
          <a:p>
            <a:fld id="{7AA5BD1A-B64C-4F9F-B834-0CE89E61FBBC}" type="datetimeFigureOut">
              <a:rPr lang="en-US" smtClean="0"/>
              <a:t>7/26/2020</a:t>
            </a:fld>
            <a:endParaRPr lang="en-US"/>
          </a:p>
        </p:txBody>
      </p:sp>
      <p:sp>
        <p:nvSpPr>
          <p:cNvPr id="5" name="Footer Placeholder 4">
            <a:extLst>
              <a:ext uri="{FF2B5EF4-FFF2-40B4-BE49-F238E27FC236}">
                <a16:creationId xmlns:a16="http://schemas.microsoft.com/office/drawing/2014/main" id="{8C43CFFD-F92B-402F-8DA6-F91D17204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1E2096-35DC-4F8B-8126-5D4A166A3C7E}"/>
              </a:ext>
            </a:extLst>
          </p:cNvPr>
          <p:cNvSpPr>
            <a:spLocks noGrp="1"/>
          </p:cNvSpPr>
          <p:nvPr>
            <p:ph type="sldNum" sz="quarter" idx="12"/>
          </p:nvPr>
        </p:nvSpPr>
        <p:spPr/>
        <p:txBody>
          <a:bodyPr/>
          <a:lstStyle/>
          <a:p>
            <a:fld id="{4B1B2328-00AE-4232-B539-A26116AFB350}" type="slidenum">
              <a:rPr lang="en-US" smtClean="0"/>
              <a:t>‹#›</a:t>
            </a:fld>
            <a:endParaRPr lang="en-US"/>
          </a:p>
        </p:txBody>
      </p:sp>
    </p:spTree>
    <p:extLst>
      <p:ext uri="{BB962C8B-B14F-4D97-AF65-F5344CB8AC3E}">
        <p14:creationId xmlns:p14="http://schemas.microsoft.com/office/powerpoint/2010/main" val="190877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238B-E39A-4836-9504-01EF41381D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49B5CA-88B5-4547-A873-A044F3E600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BE982-F438-4FFF-8A0E-8ADE2AFB370F}"/>
              </a:ext>
            </a:extLst>
          </p:cNvPr>
          <p:cNvSpPr>
            <a:spLocks noGrp="1"/>
          </p:cNvSpPr>
          <p:nvPr>
            <p:ph type="dt" sz="half" idx="10"/>
          </p:nvPr>
        </p:nvSpPr>
        <p:spPr/>
        <p:txBody>
          <a:bodyPr/>
          <a:lstStyle/>
          <a:p>
            <a:fld id="{7AA5BD1A-B64C-4F9F-B834-0CE89E61FBBC}" type="datetimeFigureOut">
              <a:rPr lang="en-US" smtClean="0"/>
              <a:t>7/26/2020</a:t>
            </a:fld>
            <a:endParaRPr lang="en-US"/>
          </a:p>
        </p:txBody>
      </p:sp>
      <p:sp>
        <p:nvSpPr>
          <p:cNvPr id="5" name="Footer Placeholder 4">
            <a:extLst>
              <a:ext uri="{FF2B5EF4-FFF2-40B4-BE49-F238E27FC236}">
                <a16:creationId xmlns:a16="http://schemas.microsoft.com/office/drawing/2014/main" id="{21C7527C-32BF-493B-9273-C26FF0111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F5F996-00C0-4EF9-999F-DC1F03BF6E66}"/>
              </a:ext>
            </a:extLst>
          </p:cNvPr>
          <p:cNvSpPr>
            <a:spLocks noGrp="1"/>
          </p:cNvSpPr>
          <p:nvPr>
            <p:ph type="sldNum" sz="quarter" idx="12"/>
          </p:nvPr>
        </p:nvSpPr>
        <p:spPr/>
        <p:txBody>
          <a:bodyPr/>
          <a:lstStyle/>
          <a:p>
            <a:fld id="{4B1B2328-00AE-4232-B539-A26116AFB350}" type="slidenum">
              <a:rPr lang="en-US" smtClean="0"/>
              <a:t>‹#›</a:t>
            </a:fld>
            <a:endParaRPr lang="en-US"/>
          </a:p>
        </p:txBody>
      </p:sp>
    </p:spTree>
    <p:extLst>
      <p:ext uri="{BB962C8B-B14F-4D97-AF65-F5344CB8AC3E}">
        <p14:creationId xmlns:p14="http://schemas.microsoft.com/office/powerpoint/2010/main" val="2045657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D74C-8D26-4175-8914-DFC8BD458F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22C473-DCDF-4F87-9D73-1D3DE78C76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AE8E65-61D1-4E7F-8A59-730C7DBA1CBD}"/>
              </a:ext>
            </a:extLst>
          </p:cNvPr>
          <p:cNvSpPr>
            <a:spLocks noGrp="1"/>
          </p:cNvSpPr>
          <p:nvPr>
            <p:ph type="dt" sz="half" idx="10"/>
          </p:nvPr>
        </p:nvSpPr>
        <p:spPr/>
        <p:txBody>
          <a:bodyPr/>
          <a:lstStyle/>
          <a:p>
            <a:fld id="{7AA5BD1A-B64C-4F9F-B834-0CE89E61FBBC}" type="datetimeFigureOut">
              <a:rPr lang="en-US" smtClean="0"/>
              <a:t>7/26/2020</a:t>
            </a:fld>
            <a:endParaRPr lang="en-US"/>
          </a:p>
        </p:txBody>
      </p:sp>
      <p:sp>
        <p:nvSpPr>
          <p:cNvPr id="5" name="Footer Placeholder 4">
            <a:extLst>
              <a:ext uri="{FF2B5EF4-FFF2-40B4-BE49-F238E27FC236}">
                <a16:creationId xmlns:a16="http://schemas.microsoft.com/office/drawing/2014/main" id="{D74B223C-01DB-44A2-BF05-91E914DC04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BD74F-6F8F-48DF-9AE9-8B7113BCBA4C}"/>
              </a:ext>
            </a:extLst>
          </p:cNvPr>
          <p:cNvSpPr>
            <a:spLocks noGrp="1"/>
          </p:cNvSpPr>
          <p:nvPr>
            <p:ph type="sldNum" sz="quarter" idx="12"/>
          </p:nvPr>
        </p:nvSpPr>
        <p:spPr/>
        <p:txBody>
          <a:bodyPr/>
          <a:lstStyle/>
          <a:p>
            <a:fld id="{4B1B2328-00AE-4232-B539-A26116AFB350}" type="slidenum">
              <a:rPr lang="en-US" smtClean="0"/>
              <a:t>‹#›</a:t>
            </a:fld>
            <a:endParaRPr lang="en-US"/>
          </a:p>
        </p:txBody>
      </p:sp>
    </p:spTree>
    <p:extLst>
      <p:ext uri="{BB962C8B-B14F-4D97-AF65-F5344CB8AC3E}">
        <p14:creationId xmlns:p14="http://schemas.microsoft.com/office/powerpoint/2010/main" val="2033942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C6F9E-5448-427E-AA26-9151DB27E5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2F22B-A434-4AC3-A259-075B4DCFAC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78057B-6416-40CA-B929-189C650819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5070AD-34F6-43F5-BA24-488D2065D510}"/>
              </a:ext>
            </a:extLst>
          </p:cNvPr>
          <p:cNvSpPr>
            <a:spLocks noGrp="1"/>
          </p:cNvSpPr>
          <p:nvPr>
            <p:ph type="dt" sz="half" idx="10"/>
          </p:nvPr>
        </p:nvSpPr>
        <p:spPr/>
        <p:txBody>
          <a:bodyPr/>
          <a:lstStyle/>
          <a:p>
            <a:fld id="{7AA5BD1A-B64C-4F9F-B834-0CE89E61FBBC}" type="datetimeFigureOut">
              <a:rPr lang="en-US" smtClean="0"/>
              <a:t>7/26/2020</a:t>
            </a:fld>
            <a:endParaRPr lang="en-US"/>
          </a:p>
        </p:txBody>
      </p:sp>
      <p:sp>
        <p:nvSpPr>
          <p:cNvPr id="6" name="Footer Placeholder 5">
            <a:extLst>
              <a:ext uri="{FF2B5EF4-FFF2-40B4-BE49-F238E27FC236}">
                <a16:creationId xmlns:a16="http://schemas.microsoft.com/office/drawing/2014/main" id="{1252C2BD-59E7-4470-A444-8D48057DF5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C35E7-9403-4118-9378-FECF2665187B}"/>
              </a:ext>
            </a:extLst>
          </p:cNvPr>
          <p:cNvSpPr>
            <a:spLocks noGrp="1"/>
          </p:cNvSpPr>
          <p:nvPr>
            <p:ph type="sldNum" sz="quarter" idx="12"/>
          </p:nvPr>
        </p:nvSpPr>
        <p:spPr/>
        <p:txBody>
          <a:bodyPr/>
          <a:lstStyle/>
          <a:p>
            <a:fld id="{4B1B2328-00AE-4232-B539-A26116AFB350}" type="slidenum">
              <a:rPr lang="en-US" smtClean="0"/>
              <a:t>‹#›</a:t>
            </a:fld>
            <a:endParaRPr lang="en-US"/>
          </a:p>
        </p:txBody>
      </p:sp>
    </p:spTree>
    <p:extLst>
      <p:ext uri="{BB962C8B-B14F-4D97-AF65-F5344CB8AC3E}">
        <p14:creationId xmlns:p14="http://schemas.microsoft.com/office/powerpoint/2010/main" val="1989942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4E4F-C8E8-43CE-80EB-E9DFD6957A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48B64-8C87-4359-88F0-AC19D74D93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267748-CAB8-4981-903A-BA88EAD9F4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1298A5-DBE6-41F2-AE3A-4BDD48B1A7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39696E-2B9C-4DE9-A480-E45C7B8C3E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BF9E84-88C1-4140-A059-8682DD52C2A2}"/>
              </a:ext>
            </a:extLst>
          </p:cNvPr>
          <p:cNvSpPr>
            <a:spLocks noGrp="1"/>
          </p:cNvSpPr>
          <p:nvPr>
            <p:ph type="dt" sz="half" idx="10"/>
          </p:nvPr>
        </p:nvSpPr>
        <p:spPr/>
        <p:txBody>
          <a:bodyPr/>
          <a:lstStyle/>
          <a:p>
            <a:fld id="{7AA5BD1A-B64C-4F9F-B834-0CE89E61FBBC}" type="datetimeFigureOut">
              <a:rPr lang="en-US" smtClean="0"/>
              <a:t>7/26/2020</a:t>
            </a:fld>
            <a:endParaRPr lang="en-US"/>
          </a:p>
        </p:txBody>
      </p:sp>
      <p:sp>
        <p:nvSpPr>
          <p:cNvPr id="8" name="Footer Placeholder 7">
            <a:extLst>
              <a:ext uri="{FF2B5EF4-FFF2-40B4-BE49-F238E27FC236}">
                <a16:creationId xmlns:a16="http://schemas.microsoft.com/office/drawing/2014/main" id="{FA74C9FB-A75B-4D33-AC55-06B48DD678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96E1EF-CB84-4B40-B4DF-973DC7EF8A4D}"/>
              </a:ext>
            </a:extLst>
          </p:cNvPr>
          <p:cNvSpPr>
            <a:spLocks noGrp="1"/>
          </p:cNvSpPr>
          <p:nvPr>
            <p:ph type="sldNum" sz="quarter" idx="12"/>
          </p:nvPr>
        </p:nvSpPr>
        <p:spPr/>
        <p:txBody>
          <a:bodyPr/>
          <a:lstStyle/>
          <a:p>
            <a:fld id="{4B1B2328-00AE-4232-B539-A26116AFB350}" type="slidenum">
              <a:rPr lang="en-US" smtClean="0"/>
              <a:t>‹#›</a:t>
            </a:fld>
            <a:endParaRPr lang="en-US"/>
          </a:p>
        </p:txBody>
      </p:sp>
    </p:spTree>
    <p:extLst>
      <p:ext uri="{BB962C8B-B14F-4D97-AF65-F5344CB8AC3E}">
        <p14:creationId xmlns:p14="http://schemas.microsoft.com/office/powerpoint/2010/main" val="626291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DA7A-E27A-4395-A08A-59801F6BF1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4CD343-820A-4EEF-8A3C-665CA35E1E21}"/>
              </a:ext>
            </a:extLst>
          </p:cNvPr>
          <p:cNvSpPr>
            <a:spLocks noGrp="1"/>
          </p:cNvSpPr>
          <p:nvPr>
            <p:ph type="dt" sz="half" idx="10"/>
          </p:nvPr>
        </p:nvSpPr>
        <p:spPr/>
        <p:txBody>
          <a:bodyPr/>
          <a:lstStyle/>
          <a:p>
            <a:fld id="{7AA5BD1A-B64C-4F9F-B834-0CE89E61FBBC}" type="datetimeFigureOut">
              <a:rPr lang="en-US" smtClean="0"/>
              <a:t>7/26/2020</a:t>
            </a:fld>
            <a:endParaRPr lang="en-US"/>
          </a:p>
        </p:txBody>
      </p:sp>
      <p:sp>
        <p:nvSpPr>
          <p:cNvPr id="4" name="Footer Placeholder 3">
            <a:extLst>
              <a:ext uri="{FF2B5EF4-FFF2-40B4-BE49-F238E27FC236}">
                <a16:creationId xmlns:a16="http://schemas.microsoft.com/office/drawing/2014/main" id="{6B5A0769-DE97-436B-B61E-C5690F9B49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DEDD16-EDEE-4025-945A-2E579123FC3A}"/>
              </a:ext>
            </a:extLst>
          </p:cNvPr>
          <p:cNvSpPr>
            <a:spLocks noGrp="1"/>
          </p:cNvSpPr>
          <p:nvPr>
            <p:ph type="sldNum" sz="quarter" idx="12"/>
          </p:nvPr>
        </p:nvSpPr>
        <p:spPr/>
        <p:txBody>
          <a:bodyPr/>
          <a:lstStyle/>
          <a:p>
            <a:fld id="{4B1B2328-00AE-4232-B539-A26116AFB350}" type="slidenum">
              <a:rPr lang="en-US" smtClean="0"/>
              <a:t>‹#›</a:t>
            </a:fld>
            <a:endParaRPr lang="en-US"/>
          </a:p>
        </p:txBody>
      </p:sp>
    </p:spTree>
    <p:extLst>
      <p:ext uri="{BB962C8B-B14F-4D97-AF65-F5344CB8AC3E}">
        <p14:creationId xmlns:p14="http://schemas.microsoft.com/office/powerpoint/2010/main" val="2174044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93163-2A99-4B0E-92A3-BD07065545B9}"/>
              </a:ext>
            </a:extLst>
          </p:cNvPr>
          <p:cNvSpPr>
            <a:spLocks noGrp="1"/>
          </p:cNvSpPr>
          <p:nvPr>
            <p:ph type="dt" sz="half" idx="10"/>
          </p:nvPr>
        </p:nvSpPr>
        <p:spPr/>
        <p:txBody>
          <a:bodyPr/>
          <a:lstStyle/>
          <a:p>
            <a:fld id="{7AA5BD1A-B64C-4F9F-B834-0CE89E61FBBC}" type="datetimeFigureOut">
              <a:rPr lang="en-US" smtClean="0"/>
              <a:t>7/26/2020</a:t>
            </a:fld>
            <a:endParaRPr lang="en-US"/>
          </a:p>
        </p:txBody>
      </p:sp>
      <p:sp>
        <p:nvSpPr>
          <p:cNvPr id="3" name="Footer Placeholder 2">
            <a:extLst>
              <a:ext uri="{FF2B5EF4-FFF2-40B4-BE49-F238E27FC236}">
                <a16:creationId xmlns:a16="http://schemas.microsoft.com/office/drawing/2014/main" id="{2D2DBE55-D018-427E-8B0C-4B0CBB68A4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0A17DD-F62D-4392-9107-67F44FB65786}"/>
              </a:ext>
            </a:extLst>
          </p:cNvPr>
          <p:cNvSpPr>
            <a:spLocks noGrp="1"/>
          </p:cNvSpPr>
          <p:nvPr>
            <p:ph type="sldNum" sz="quarter" idx="12"/>
          </p:nvPr>
        </p:nvSpPr>
        <p:spPr/>
        <p:txBody>
          <a:bodyPr/>
          <a:lstStyle/>
          <a:p>
            <a:fld id="{4B1B2328-00AE-4232-B539-A26116AFB350}" type="slidenum">
              <a:rPr lang="en-US" smtClean="0"/>
              <a:t>‹#›</a:t>
            </a:fld>
            <a:endParaRPr lang="en-US"/>
          </a:p>
        </p:txBody>
      </p:sp>
    </p:spTree>
    <p:extLst>
      <p:ext uri="{BB962C8B-B14F-4D97-AF65-F5344CB8AC3E}">
        <p14:creationId xmlns:p14="http://schemas.microsoft.com/office/powerpoint/2010/main" val="3611240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C6EC-BF4D-4C24-810A-166D47AACB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728B64-5AA2-4088-9E3A-2B19EF1F57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9CB3A6-074E-48DA-9F30-C1A472DC3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A689E4-F407-4972-9427-83347182104D}"/>
              </a:ext>
            </a:extLst>
          </p:cNvPr>
          <p:cNvSpPr>
            <a:spLocks noGrp="1"/>
          </p:cNvSpPr>
          <p:nvPr>
            <p:ph type="dt" sz="half" idx="10"/>
          </p:nvPr>
        </p:nvSpPr>
        <p:spPr/>
        <p:txBody>
          <a:bodyPr/>
          <a:lstStyle/>
          <a:p>
            <a:fld id="{7AA5BD1A-B64C-4F9F-B834-0CE89E61FBBC}" type="datetimeFigureOut">
              <a:rPr lang="en-US" smtClean="0"/>
              <a:t>7/26/2020</a:t>
            </a:fld>
            <a:endParaRPr lang="en-US"/>
          </a:p>
        </p:txBody>
      </p:sp>
      <p:sp>
        <p:nvSpPr>
          <p:cNvPr id="6" name="Footer Placeholder 5">
            <a:extLst>
              <a:ext uri="{FF2B5EF4-FFF2-40B4-BE49-F238E27FC236}">
                <a16:creationId xmlns:a16="http://schemas.microsoft.com/office/drawing/2014/main" id="{E6DA99BE-7E41-4847-9017-814B9B226A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86AD7C-21B7-47B4-A63B-D2B56F9F4DD6}"/>
              </a:ext>
            </a:extLst>
          </p:cNvPr>
          <p:cNvSpPr>
            <a:spLocks noGrp="1"/>
          </p:cNvSpPr>
          <p:nvPr>
            <p:ph type="sldNum" sz="quarter" idx="12"/>
          </p:nvPr>
        </p:nvSpPr>
        <p:spPr/>
        <p:txBody>
          <a:bodyPr/>
          <a:lstStyle/>
          <a:p>
            <a:fld id="{4B1B2328-00AE-4232-B539-A26116AFB350}" type="slidenum">
              <a:rPr lang="en-US" smtClean="0"/>
              <a:t>‹#›</a:t>
            </a:fld>
            <a:endParaRPr lang="en-US"/>
          </a:p>
        </p:txBody>
      </p:sp>
    </p:spTree>
    <p:extLst>
      <p:ext uri="{BB962C8B-B14F-4D97-AF65-F5344CB8AC3E}">
        <p14:creationId xmlns:p14="http://schemas.microsoft.com/office/powerpoint/2010/main" val="778306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4D7E7-A1AE-4507-91B2-A4BA3E7E7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B4D771-18DF-46C5-8B61-D202D6A054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9DCBA5-B708-4E20-AD12-E8A09DFFD6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A3ECD0-835C-44EC-AD82-DDCA0C3CA486}"/>
              </a:ext>
            </a:extLst>
          </p:cNvPr>
          <p:cNvSpPr>
            <a:spLocks noGrp="1"/>
          </p:cNvSpPr>
          <p:nvPr>
            <p:ph type="dt" sz="half" idx="10"/>
          </p:nvPr>
        </p:nvSpPr>
        <p:spPr/>
        <p:txBody>
          <a:bodyPr/>
          <a:lstStyle/>
          <a:p>
            <a:fld id="{7AA5BD1A-B64C-4F9F-B834-0CE89E61FBBC}" type="datetimeFigureOut">
              <a:rPr lang="en-US" smtClean="0"/>
              <a:t>7/26/2020</a:t>
            </a:fld>
            <a:endParaRPr lang="en-US"/>
          </a:p>
        </p:txBody>
      </p:sp>
      <p:sp>
        <p:nvSpPr>
          <p:cNvPr id="6" name="Footer Placeholder 5">
            <a:extLst>
              <a:ext uri="{FF2B5EF4-FFF2-40B4-BE49-F238E27FC236}">
                <a16:creationId xmlns:a16="http://schemas.microsoft.com/office/drawing/2014/main" id="{C25EFF54-E19D-421A-955D-DF9F50AD54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F35415-0AFD-4B19-84D3-C8398148B443}"/>
              </a:ext>
            </a:extLst>
          </p:cNvPr>
          <p:cNvSpPr>
            <a:spLocks noGrp="1"/>
          </p:cNvSpPr>
          <p:nvPr>
            <p:ph type="sldNum" sz="quarter" idx="12"/>
          </p:nvPr>
        </p:nvSpPr>
        <p:spPr/>
        <p:txBody>
          <a:bodyPr/>
          <a:lstStyle/>
          <a:p>
            <a:fld id="{4B1B2328-00AE-4232-B539-A26116AFB350}" type="slidenum">
              <a:rPr lang="en-US" smtClean="0"/>
              <a:t>‹#›</a:t>
            </a:fld>
            <a:endParaRPr lang="en-US"/>
          </a:p>
        </p:txBody>
      </p:sp>
    </p:spTree>
    <p:extLst>
      <p:ext uri="{BB962C8B-B14F-4D97-AF65-F5344CB8AC3E}">
        <p14:creationId xmlns:p14="http://schemas.microsoft.com/office/powerpoint/2010/main" val="2982762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147B2A-3356-4309-9354-9D2172A634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B037B-9E3A-452A-BCED-4CB4969366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98F16-27AC-41E0-8497-48FB4E0A80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5BD1A-B64C-4F9F-B834-0CE89E61FBBC}" type="datetimeFigureOut">
              <a:rPr lang="en-US" smtClean="0"/>
              <a:t>7/26/2020</a:t>
            </a:fld>
            <a:endParaRPr lang="en-US"/>
          </a:p>
        </p:txBody>
      </p:sp>
      <p:sp>
        <p:nvSpPr>
          <p:cNvPr id="5" name="Footer Placeholder 4">
            <a:extLst>
              <a:ext uri="{FF2B5EF4-FFF2-40B4-BE49-F238E27FC236}">
                <a16:creationId xmlns:a16="http://schemas.microsoft.com/office/drawing/2014/main" id="{AA81FC64-45F3-4836-BF04-D11C7C158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F46D88-6E67-47F4-91F6-6268B37D4C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B2328-00AE-4232-B539-A26116AFB350}" type="slidenum">
              <a:rPr lang="en-US" smtClean="0"/>
              <a:t>‹#›</a:t>
            </a:fld>
            <a:endParaRPr lang="en-US"/>
          </a:p>
        </p:txBody>
      </p:sp>
    </p:spTree>
    <p:extLst>
      <p:ext uri="{BB962C8B-B14F-4D97-AF65-F5344CB8AC3E}">
        <p14:creationId xmlns:p14="http://schemas.microsoft.com/office/powerpoint/2010/main" val="3988507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www.universeguide.com/star/98077/rrsagittarii" TargetMode="External"/></Relationships>
</file>

<file path=ppt/slides/_rels/slide1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3.jpg"/><Relationship Id="rId7"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4.png"/><Relationship Id="rId4" Type="http://schemas.openxmlformats.org/officeDocument/2006/relationships/customXml" Target="../ink/ink1.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s://www.lpi.usra.edu/sbag/meetings/jan2019/presentations/Tuesday-AM/Buie.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lpi.usra.edu/sbag/meetings/jan2019/presentations/Tuesday-AM/Buie.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C921E-0C02-4309-AF7A-B41E59AC0716}"/>
              </a:ext>
            </a:extLst>
          </p:cNvPr>
          <p:cNvSpPr>
            <a:spLocks noGrp="1"/>
          </p:cNvSpPr>
          <p:nvPr>
            <p:ph type="ctrTitle"/>
          </p:nvPr>
        </p:nvSpPr>
        <p:spPr/>
        <p:txBody>
          <a:bodyPr/>
          <a:lstStyle/>
          <a:p>
            <a:r>
              <a:rPr lang="en-US" dirty="0"/>
              <a:t>Ode to V1943 Sagittarii</a:t>
            </a:r>
          </a:p>
        </p:txBody>
      </p:sp>
      <p:sp>
        <p:nvSpPr>
          <p:cNvPr id="3" name="Subtitle 2">
            <a:extLst>
              <a:ext uri="{FF2B5EF4-FFF2-40B4-BE49-F238E27FC236}">
                <a16:creationId xmlns:a16="http://schemas.microsoft.com/office/drawing/2014/main" id="{4CA13341-D5D6-4A45-85A4-99641F800689}"/>
              </a:ext>
            </a:extLst>
          </p:cNvPr>
          <p:cNvSpPr>
            <a:spLocks noGrp="1"/>
          </p:cNvSpPr>
          <p:nvPr>
            <p:ph type="subTitle" idx="1"/>
          </p:nvPr>
        </p:nvSpPr>
        <p:spPr>
          <a:xfrm>
            <a:off x="457199" y="3602038"/>
            <a:ext cx="11192933" cy="1655762"/>
          </a:xfrm>
        </p:spPr>
        <p:txBody>
          <a:bodyPr>
            <a:normAutofit/>
          </a:bodyPr>
          <a:lstStyle/>
          <a:p>
            <a:r>
              <a:rPr lang="en-US" sz="4800" dirty="0"/>
              <a:t>How it foiled our Station 3 Josephina observation on 2020 July 10</a:t>
            </a:r>
          </a:p>
        </p:txBody>
      </p:sp>
    </p:spTree>
    <p:extLst>
      <p:ext uri="{BB962C8B-B14F-4D97-AF65-F5344CB8AC3E}">
        <p14:creationId xmlns:p14="http://schemas.microsoft.com/office/powerpoint/2010/main" val="117959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F6056982-768F-4823-8C64-1C1B9F824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743" y="59962"/>
            <a:ext cx="10470514" cy="6738078"/>
          </a:xfrm>
          <a:prstGeom prst="rect">
            <a:avLst/>
          </a:prstGeom>
        </p:spPr>
      </p:pic>
      <p:sp>
        <p:nvSpPr>
          <p:cNvPr id="2" name="Title 1">
            <a:extLst>
              <a:ext uri="{FF2B5EF4-FFF2-40B4-BE49-F238E27FC236}">
                <a16:creationId xmlns:a16="http://schemas.microsoft.com/office/drawing/2014/main" id="{52E4BFED-BD0C-4D09-8DEB-C60A5B4EFA98}"/>
              </a:ext>
            </a:extLst>
          </p:cNvPr>
          <p:cNvSpPr>
            <a:spLocks noGrp="1"/>
          </p:cNvSpPr>
          <p:nvPr>
            <p:ph type="title"/>
          </p:nvPr>
        </p:nvSpPr>
        <p:spPr>
          <a:xfrm>
            <a:off x="838200" y="59961"/>
            <a:ext cx="10515600" cy="689547"/>
          </a:xfrm>
        </p:spPr>
        <p:txBody>
          <a:bodyPr>
            <a:normAutofit fontScale="90000"/>
          </a:bodyPr>
          <a:lstStyle/>
          <a:p>
            <a:pPr algn="ctr"/>
            <a:r>
              <a:rPr lang="en-US" b="1" dirty="0">
                <a:solidFill>
                  <a:srgbClr val="FF0000"/>
                </a:solidFill>
              </a:rPr>
              <a:t>V1173 Sagittarii</a:t>
            </a:r>
          </a:p>
        </p:txBody>
      </p:sp>
      <p:sp>
        <p:nvSpPr>
          <p:cNvPr id="6" name="TextBox 5">
            <a:extLst>
              <a:ext uri="{FF2B5EF4-FFF2-40B4-BE49-F238E27FC236}">
                <a16:creationId xmlns:a16="http://schemas.microsoft.com/office/drawing/2014/main" id="{3A10021F-2977-4DAD-93A0-D8027D327FCF}"/>
              </a:ext>
            </a:extLst>
          </p:cNvPr>
          <p:cNvSpPr txBox="1"/>
          <p:nvPr/>
        </p:nvSpPr>
        <p:spPr>
          <a:xfrm>
            <a:off x="6035040" y="4572000"/>
            <a:ext cx="723275" cy="523220"/>
          </a:xfrm>
          <a:prstGeom prst="rect">
            <a:avLst/>
          </a:prstGeom>
          <a:noFill/>
        </p:spPr>
        <p:txBody>
          <a:bodyPr wrap="none" rtlCol="0">
            <a:spAutoFit/>
          </a:bodyPr>
          <a:lstStyle/>
          <a:p>
            <a:r>
              <a:rPr lang="en-US" sz="2800" b="1" dirty="0">
                <a:solidFill>
                  <a:srgbClr val="FF0000"/>
                </a:solidFill>
              </a:rPr>
              <a:t>___</a:t>
            </a:r>
          </a:p>
        </p:txBody>
      </p:sp>
      <p:sp>
        <p:nvSpPr>
          <p:cNvPr id="10" name="TextBox 9">
            <a:extLst>
              <a:ext uri="{FF2B5EF4-FFF2-40B4-BE49-F238E27FC236}">
                <a16:creationId xmlns:a16="http://schemas.microsoft.com/office/drawing/2014/main" id="{16DA1687-A08F-4579-95A8-7B6172F43CB8}"/>
              </a:ext>
            </a:extLst>
          </p:cNvPr>
          <p:cNvSpPr txBox="1"/>
          <p:nvPr/>
        </p:nvSpPr>
        <p:spPr>
          <a:xfrm>
            <a:off x="7839856" y="1188720"/>
            <a:ext cx="4234720" cy="1785104"/>
          </a:xfrm>
          <a:prstGeom prst="rect">
            <a:avLst/>
          </a:prstGeom>
          <a:noFill/>
        </p:spPr>
        <p:txBody>
          <a:bodyPr wrap="square" rtlCol="0">
            <a:spAutoFit/>
          </a:bodyPr>
          <a:lstStyle/>
          <a:p>
            <a:r>
              <a:rPr lang="en-US" sz="2200" b="1" dirty="0"/>
              <a:t>Right clicking on the star gives</a:t>
            </a:r>
          </a:p>
          <a:p>
            <a:r>
              <a:rPr lang="en-US" sz="2200" b="1" dirty="0"/>
              <a:t>the basic info. box below which shows that it’s an eclipsing variable with a mag. range of only 1.0 so it’s not a concern for us.</a:t>
            </a:r>
          </a:p>
        </p:txBody>
      </p:sp>
    </p:spTree>
    <p:extLst>
      <p:ext uri="{BB962C8B-B14F-4D97-AF65-F5344CB8AC3E}">
        <p14:creationId xmlns:p14="http://schemas.microsoft.com/office/powerpoint/2010/main" val="121693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E0EF1AA2-A688-4EFE-8AD6-89F97F156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21" y="59960"/>
            <a:ext cx="10534835" cy="6798039"/>
          </a:xfrm>
          <a:prstGeom prst="rect">
            <a:avLst/>
          </a:prstGeom>
        </p:spPr>
      </p:pic>
      <p:sp>
        <p:nvSpPr>
          <p:cNvPr id="2" name="Title 1">
            <a:extLst>
              <a:ext uri="{FF2B5EF4-FFF2-40B4-BE49-F238E27FC236}">
                <a16:creationId xmlns:a16="http://schemas.microsoft.com/office/drawing/2014/main" id="{52E4BFED-BD0C-4D09-8DEB-C60A5B4EFA98}"/>
              </a:ext>
            </a:extLst>
          </p:cNvPr>
          <p:cNvSpPr>
            <a:spLocks noGrp="1"/>
          </p:cNvSpPr>
          <p:nvPr>
            <p:ph type="title"/>
          </p:nvPr>
        </p:nvSpPr>
        <p:spPr>
          <a:xfrm>
            <a:off x="838200" y="59961"/>
            <a:ext cx="10515600" cy="689547"/>
          </a:xfrm>
        </p:spPr>
        <p:txBody>
          <a:bodyPr>
            <a:normAutofit fontScale="90000"/>
          </a:bodyPr>
          <a:lstStyle/>
          <a:p>
            <a:pPr algn="ctr"/>
            <a:r>
              <a:rPr lang="en-US" b="1" dirty="0">
                <a:solidFill>
                  <a:srgbClr val="FF0000"/>
                </a:solidFill>
              </a:rPr>
              <a:t>V3887 Sagittarii</a:t>
            </a:r>
          </a:p>
        </p:txBody>
      </p:sp>
      <p:sp>
        <p:nvSpPr>
          <p:cNvPr id="6" name="TextBox 5">
            <a:extLst>
              <a:ext uri="{FF2B5EF4-FFF2-40B4-BE49-F238E27FC236}">
                <a16:creationId xmlns:a16="http://schemas.microsoft.com/office/drawing/2014/main" id="{3A10021F-2977-4DAD-93A0-D8027D327FCF}"/>
              </a:ext>
            </a:extLst>
          </p:cNvPr>
          <p:cNvSpPr txBox="1"/>
          <p:nvPr/>
        </p:nvSpPr>
        <p:spPr>
          <a:xfrm>
            <a:off x="6858000" y="4800600"/>
            <a:ext cx="723275" cy="523220"/>
          </a:xfrm>
          <a:prstGeom prst="rect">
            <a:avLst/>
          </a:prstGeom>
          <a:noFill/>
        </p:spPr>
        <p:txBody>
          <a:bodyPr wrap="none" rtlCol="0">
            <a:spAutoFit/>
          </a:bodyPr>
          <a:lstStyle/>
          <a:p>
            <a:r>
              <a:rPr lang="en-US" sz="2800" b="1" dirty="0">
                <a:solidFill>
                  <a:srgbClr val="FF0000"/>
                </a:solidFill>
              </a:rPr>
              <a:t>___</a:t>
            </a:r>
          </a:p>
        </p:txBody>
      </p:sp>
      <p:sp>
        <p:nvSpPr>
          <p:cNvPr id="10" name="TextBox 9">
            <a:extLst>
              <a:ext uri="{FF2B5EF4-FFF2-40B4-BE49-F238E27FC236}">
                <a16:creationId xmlns:a16="http://schemas.microsoft.com/office/drawing/2014/main" id="{16DA1687-A08F-4579-95A8-7B6172F43CB8}"/>
              </a:ext>
            </a:extLst>
          </p:cNvPr>
          <p:cNvSpPr txBox="1"/>
          <p:nvPr/>
        </p:nvSpPr>
        <p:spPr>
          <a:xfrm>
            <a:off x="7863840" y="1188720"/>
            <a:ext cx="4024859" cy="1785104"/>
          </a:xfrm>
          <a:prstGeom prst="rect">
            <a:avLst/>
          </a:prstGeom>
          <a:noFill/>
        </p:spPr>
        <p:txBody>
          <a:bodyPr wrap="square" rtlCol="0">
            <a:spAutoFit/>
          </a:bodyPr>
          <a:lstStyle/>
          <a:p>
            <a:r>
              <a:rPr lang="en-US" sz="2200" b="1" dirty="0"/>
              <a:t>The basic info. box below shows that its mag. range is 1.5 and quite faint, so it’s not a concern for us. The “More info” tab shows that it’s Me spectral type.</a:t>
            </a:r>
          </a:p>
        </p:txBody>
      </p:sp>
    </p:spTree>
    <p:extLst>
      <p:ext uri="{BB962C8B-B14F-4D97-AF65-F5344CB8AC3E}">
        <p14:creationId xmlns:p14="http://schemas.microsoft.com/office/powerpoint/2010/main" val="2314710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E4C3C7D5-B1C0-4D6E-AAB6-8B535A4DE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443" y="59961"/>
            <a:ext cx="10351114" cy="6738078"/>
          </a:xfrm>
          <a:prstGeom prst="rect">
            <a:avLst/>
          </a:prstGeom>
        </p:spPr>
      </p:pic>
      <p:sp>
        <p:nvSpPr>
          <p:cNvPr id="2" name="Title 1">
            <a:extLst>
              <a:ext uri="{FF2B5EF4-FFF2-40B4-BE49-F238E27FC236}">
                <a16:creationId xmlns:a16="http://schemas.microsoft.com/office/drawing/2014/main" id="{52E4BFED-BD0C-4D09-8DEB-C60A5B4EFA98}"/>
              </a:ext>
            </a:extLst>
          </p:cNvPr>
          <p:cNvSpPr>
            <a:spLocks noGrp="1"/>
          </p:cNvSpPr>
          <p:nvPr>
            <p:ph type="title"/>
          </p:nvPr>
        </p:nvSpPr>
        <p:spPr>
          <a:xfrm>
            <a:off x="838200" y="59961"/>
            <a:ext cx="10515600" cy="689547"/>
          </a:xfrm>
        </p:spPr>
        <p:txBody>
          <a:bodyPr>
            <a:normAutofit fontScale="90000"/>
          </a:bodyPr>
          <a:lstStyle/>
          <a:p>
            <a:r>
              <a:rPr lang="en-US" b="1" dirty="0">
                <a:solidFill>
                  <a:srgbClr val="FF0000"/>
                </a:solidFill>
              </a:rPr>
              <a:t>RR Sagittarii</a:t>
            </a:r>
          </a:p>
        </p:txBody>
      </p:sp>
      <p:sp>
        <p:nvSpPr>
          <p:cNvPr id="6" name="TextBox 5">
            <a:extLst>
              <a:ext uri="{FF2B5EF4-FFF2-40B4-BE49-F238E27FC236}">
                <a16:creationId xmlns:a16="http://schemas.microsoft.com/office/drawing/2014/main" id="{3A10021F-2977-4DAD-93A0-D8027D327FCF}"/>
              </a:ext>
            </a:extLst>
          </p:cNvPr>
          <p:cNvSpPr txBox="1"/>
          <p:nvPr/>
        </p:nvSpPr>
        <p:spPr>
          <a:xfrm>
            <a:off x="7543800" y="5303520"/>
            <a:ext cx="543739" cy="523220"/>
          </a:xfrm>
          <a:prstGeom prst="rect">
            <a:avLst/>
          </a:prstGeom>
          <a:noFill/>
        </p:spPr>
        <p:txBody>
          <a:bodyPr wrap="none" rtlCol="0">
            <a:spAutoFit/>
          </a:bodyPr>
          <a:lstStyle/>
          <a:p>
            <a:r>
              <a:rPr lang="en-US" sz="2800" b="1" dirty="0">
                <a:solidFill>
                  <a:srgbClr val="FF0000"/>
                </a:solidFill>
              </a:rPr>
              <a:t>__</a:t>
            </a:r>
          </a:p>
        </p:txBody>
      </p:sp>
      <p:sp>
        <p:nvSpPr>
          <p:cNvPr id="7" name="TextBox 6">
            <a:extLst>
              <a:ext uri="{FF2B5EF4-FFF2-40B4-BE49-F238E27FC236}">
                <a16:creationId xmlns:a16="http://schemas.microsoft.com/office/drawing/2014/main" id="{28D25F7C-479B-4B88-9EF1-ED7D90D491C6}"/>
              </a:ext>
            </a:extLst>
          </p:cNvPr>
          <p:cNvSpPr txBox="1"/>
          <p:nvPr/>
        </p:nvSpPr>
        <p:spPr>
          <a:xfrm>
            <a:off x="6492240" y="1280160"/>
            <a:ext cx="3775393" cy="523220"/>
          </a:xfrm>
          <a:prstGeom prst="rect">
            <a:avLst/>
          </a:prstGeom>
          <a:noFill/>
        </p:spPr>
        <p:txBody>
          <a:bodyPr wrap="none" rtlCol="0">
            <a:spAutoFit/>
          </a:bodyPr>
          <a:lstStyle/>
          <a:p>
            <a:r>
              <a:rPr lang="en-US" sz="2800" b="1" dirty="0">
                <a:solidFill>
                  <a:srgbClr val="FFFF00"/>
                </a:solidFill>
              </a:rPr>
              <a:t>____________________</a:t>
            </a:r>
          </a:p>
        </p:txBody>
      </p:sp>
      <p:sp>
        <p:nvSpPr>
          <p:cNvPr id="8" name="TextBox 7">
            <a:extLst>
              <a:ext uri="{FF2B5EF4-FFF2-40B4-BE49-F238E27FC236}">
                <a16:creationId xmlns:a16="http://schemas.microsoft.com/office/drawing/2014/main" id="{7CFBE0E4-2720-4B2A-BCC7-E3DD28E3D314}"/>
              </a:ext>
            </a:extLst>
          </p:cNvPr>
          <p:cNvSpPr txBox="1"/>
          <p:nvPr/>
        </p:nvSpPr>
        <p:spPr>
          <a:xfrm>
            <a:off x="8001000" y="4892040"/>
            <a:ext cx="4094582" cy="769441"/>
          </a:xfrm>
          <a:prstGeom prst="rect">
            <a:avLst/>
          </a:prstGeom>
          <a:noFill/>
        </p:spPr>
        <p:txBody>
          <a:bodyPr wrap="none" rtlCol="0">
            <a:spAutoFit/>
          </a:bodyPr>
          <a:lstStyle/>
          <a:p>
            <a:pPr marL="342900" indent="-342900">
              <a:buFont typeface="Symbol" panose="05050102010706020507" pitchFamily="18" charset="2"/>
              <a:buChar char="¬"/>
            </a:pPr>
            <a:r>
              <a:rPr lang="en-US" sz="2000" b="1" dirty="0">
                <a:solidFill>
                  <a:srgbClr val="FFFF00"/>
                </a:solidFill>
                <a:sym typeface="Symbol" panose="05050102010706020507" pitchFamily="18" charset="2"/>
              </a:rPr>
              <a:t>red star, maybe bright, not </a:t>
            </a:r>
            <a:r>
              <a:rPr lang="en-US" sz="2000" b="1" dirty="0">
                <a:sym typeface="Symbol" panose="05050102010706020507" pitchFamily="18" charset="2"/>
              </a:rPr>
              <a:t>in my</a:t>
            </a:r>
          </a:p>
          <a:p>
            <a:r>
              <a:rPr lang="en-US" sz="2000" b="1" dirty="0">
                <a:sym typeface="Symbol" panose="05050102010706020507" pitchFamily="18" charset="2"/>
              </a:rPr>
              <a:t>                                                           FOV</a:t>
            </a:r>
            <a:r>
              <a:rPr lang="en-US" sz="2400" b="1" dirty="0">
                <a:sym typeface="Symbol" panose="05050102010706020507" pitchFamily="18" charset="2"/>
              </a:rPr>
              <a:t> </a:t>
            </a:r>
            <a:endParaRPr lang="en-US" sz="2400" b="1" dirty="0"/>
          </a:p>
        </p:txBody>
      </p:sp>
      <p:sp>
        <p:nvSpPr>
          <p:cNvPr id="9" name="TextBox 8">
            <a:extLst>
              <a:ext uri="{FF2B5EF4-FFF2-40B4-BE49-F238E27FC236}">
                <a16:creationId xmlns:a16="http://schemas.microsoft.com/office/drawing/2014/main" id="{6B7AC3BE-F725-4959-BE5E-F54783009230}"/>
              </a:ext>
            </a:extLst>
          </p:cNvPr>
          <p:cNvSpPr txBox="1"/>
          <p:nvPr/>
        </p:nvSpPr>
        <p:spPr>
          <a:xfrm>
            <a:off x="8244591" y="3794760"/>
            <a:ext cx="3176498" cy="1292662"/>
          </a:xfrm>
          <a:prstGeom prst="rect">
            <a:avLst/>
          </a:prstGeom>
          <a:noFill/>
        </p:spPr>
        <p:txBody>
          <a:bodyPr wrap="square" rtlCol="0">
            <a:spAutoFit/>
          </a:bodyPr>
          <a:lstStyle/>
          <a:p>
            <a:r>
              <a:rPr lang="en-US" sz="2000" b="1" dirty="0">
                <a:solidFill>
                  <a:srgbClr val="FFFF00"/>
                </a:solidFill>
                <a:sym typeface="Symbol" panose="05050102010706020507" pitchFamily="18" charset="2"/>
              </a:rPr>
              <a:t>                        Big mag.</a:t>
            </a:r>
          </a:p>
          <a:p>
            <a:r>
              <a:rPr lang="en-US" sz="2000" b="1" dirty="0">
                <a:solidFill>
                  <a:srgbClr val="FFFF00"/>
                </a:solidFill>
                <a:sym typeface="Symbol" panose="05050102010706020507" pitchFamily="18" charset="2"/>
              </a:rPr>
              <a:t>                           range, but</a:t>
            </a:r>
          </a:p>
          <a:p>
            <a:r>
              <a:rPr lang="en-US" sz="2000" b="1" dirty="0">
                <a:solidFill>
                  <a:srgbClr val="FFFF00"/>
                </a:solidFill>
                <a:sym typeface="Symbol" panose="05050102010706020507" pitchFamily="18" charset="2"/>
              </a:rPr>
              <a:t> far from pre-point line.</a:t>
            </a:r>
            <a:endParaRPr lang="en-US" sz="2000" b="1" dirty="0">
              <a:solidFill>
                <a:srgbClr val="FFFF00"/>
              </a:solidFill>
            </a:endParaRPr>
          </a:p>
          <a:p>
            <a:endParaRPr lang="en-US" dirty="0"/>
          </a:p>
        </p:txBody>
      </p:sp>
      <p:pic>
        <p:nvPicPr>
          <p:cNvPr id="13" name="Picture 12" descr="A screenshot of a cell phone&#10;&#10;Description automatically generated">
            <a:extLst>
              <a:ext uri="{FF2B5EF4-FFF2-40B4-BE49-F238E27FC236}">
                <a16:creationId xmlns:a16="http://schemas.microsoft.com/office/drawing/2014/main" id="{2397476D-C0B4-4423-A6E2-2CFEB04A7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731520"/>
            <a:ext cx="1874520" cy="2926080"/>
          </a:xfrm>
          <a:prstGeom prst="rect">
            <a:avLst/>
          </a:prstGeom>
        </p:spPr>
      </p:pic>
      <p:sp>
        <p:nvSpPr>
          <p:cNvPr id="14" name="TextBox 13">
            <a:extLst>
              <a:ext uri="{FF2B5EF4-FFF2-40B4-BE49-F238E27FC236}">
                <a16:creationId xmlns:a16="http://schemas.microsoft.com/office/drawing/2014/main" id="{1E0FCD56-4B2C-4306-AAFE-431D3C1E0DC5}"/>
              </a:ext>
            </a:extLst>
          </p:cNvPr>
          <p:cNvSpPr txBox="1"/>
          <p:nvPr/>
        </p:nvSpPr>
        <p:spPr>
          <a:xfrm>
            <a:off x="637082" y="914400"/>
            <a:ext cx="6707820" cy="1938992"/>
          </a:xfrm>
          <a:prstGeom prst="rect">
            <a:avLst/>
          </a:prstGeom>
          <a:noFill/>
        </p:spPr>
        <p:txBody>
          <a:bodyPr wrap="square" rtlCol="0">
            <a:spAutoFit/>
          </a:bodyPr>
          <a:lstStyle/>
          <a:p>
            <a:r>
              <a:rPr lang="en-US" sz="2000" b="1" dirty="0"/>
              <a:t>                 This basic info box doesn’t say what type</a:t>
            </a:r>
          </a:p>
          <a:p>
            <a:r>
              <a:rPr lang="en-US" sz="2000" b="1" dirty="0"/>
              <a:t>              of variable </a:t>
            </a:r>
            <a:r>
              <a:rPr lang="en-US" sz="2000" b="1" dirty="0" err="1"/>
              <a:t>variable</a:t>
            </a:r>
            <a:r>
              <a:rPr lang="en-US" sz="2000" b="1" dirty="0"/>
              <a:t> it is, nor does the “More</a:t>
            </a:r>
          </a:p>
          <a:p>
            <a:r>
              <a:rPr lang="en-US" sz="2000" b="1" dirty="0"/>
              <a:t>              info” box to the right (obtained by clicking on</a:t>
            </a:r>
          </a:p>
          <a:p>
            <a:r>
              <a:rPr lang="en-US" sz="2000" b="1" dirty="0"/>
              <a:t>              the More info button below) but the star is a</a:t>
            </a:r>
          </a:p>
          <a:p>
            <a:r>
              <a:rPr lang="en-US" sz="2000" b="1" dirty="0"/>
              <a:t>              Mira variable according to the link below:</a:t>
            </a:r>
          </a:p>
          <a:p>
            <a:r>
              <a:rPr lang="en-US" sz="2000" dirty="0">
                <a:hlinkClick r:id="rId4"/>
              </a:rPr>
              <a:t>https://www.universeguide.com/star/98077/rrsagittarii</a:t>
            </a:r>
            <a:r>
              <a:rPr lang="en-US" sz="2000" dirty="0"/>
              <a:t>  </a:t>
            </a:r>
            <a:endParaRPr lang="en-US" sz="2000" b="1" dirty="0"/>
          </a:p>
        </p:txBody>
      </p:sp>
    </p:spTree>
    <p:extLst>
      <p:ext uri="{BB962C8B-B14F-4D97-AF65-F5344CB8AC3E}">
        <p14:creationId xmlns:p14="http://schemas.microsoft.com/office/powerpoint/2010/main" val="4122608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iece of paper&#10;&#10;Description automatically generated">
            <a:extLst>
              <a:ext uri="{FF2B5EF4-FFF2-40B4-BE49-F238E27FC236}">
                <a16:creationId xmlns:a16="http://schemas.microsoft.com/office/drawing/2014/main" id="{13EF1FFC-6B5F-4C48-9069-EA752B517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657" y="59962"/>
            <a:ext cx="10487188" cy="6798038"/>
          </a:xfrm>
          <a:prstGeom prst="rect">
            <a:avLst/>
          </a:prstGeom>
        </p:spPr>
      </p:pic>
      <p:sp>
        <p:nvSpPr>
          <p:cNvPr id="2" name="Title 1">
            <a:extLst>
              <a:ext uri="{FF2B5EF4-FFF2-40B4-BE49-F238E27FC236}">
                <a16:creationId xmlns:a16="http://schemas.microsoft.com/office/drawing/2014/main" id="{52E4BFED-BD0C-4D09-8DEB-C60A5B4EFA98}"/>
              </a:ext>
            </a:extLst>
          </p:cNvPr>
          <p:cNvSpPr>
            <a:spLocks noGrp="1"/>
          </p:cNvSpPr>
          <p:nvPr>
            <p:ph type="title"/>
          </p:nvPr>
        </p:nvSpPr>
        <p:spPr>
          <a:xfrm>
            <a:off x="838200" y="59961"/>
            <a:ext cx="10515600" cy="689547"/>
          </a:xfrm>
        </p:spPr>
        <p:txBody>
          <a:bodyPr>
            <a:normAutofit fontScale="90000"/>
          </a:bodyPr>
          <a:lstStyle/>
          <a:p>
            <a:pPr algn="ctr"/>
            <a:r>
              <a:rPr lang="en-US" b="1" dirty="0">
                <a:solidFill>
                  <a:srgbClr val="FF0000"/>
                </a:solidFill>
              </a:rPr>
              <a:t>V1943 Sagittarii</a:t>
            </a:r>
          </a:p>
        </p:txBody>
      </p:sp>
      <p:sp>
        <p:nvSpPr>
          <p:cNvPr id="6" name="TextBox 5">
            <a:extLst>
              <a:ext uri="{FF2B5EF4-FFF2-40B4-BE49-F238E27FC236}">
                <a16:creationId xmlns:a16="http://schemas.microsoft.com/office/drawing/2014/main" id="{3A10021F-2977-4DAD-93A0-D8027D327FCF}"/>
              </a:ext>
            </a:extLst>
          </p:cNvPr>
          <p:cNvSpPr txBox="1"/>
          <p:nvPr/>
        </p:nvSpPr>
        <p:spPr>
          <a:xfrm>
            <a:off x="3456432" y="2926080"/>
            <a:ext cx="723275" cy="523220"/>
          </a:xfrm>
          <a:prstGeom prst="rect">
            <a:avLst/>
          </a:prstGeom>
          <a:noFill/>
        </p:spPr>
        <p:txBody>
          <a:bodyPr wrap="none" rtlCol="0">
            <a:spAutoFit/>
          </a:bodyPr>
          <a:lstStyle/>
          <a:p>
            <a:r>
              <a:rPr lang="en-US" sz="2800" b="1" dirty="0">
                <a:solidFill>
                  <a:srgbClr val="FF0000"/>
                </a:solidFill>
              </a:rPr>
              <a:t>___</a:t>
            </a:r>
          </a:p>
        </p:txBody>
      </p:sp>
      <p:pic>
        <p:nvPicPr>
          <p:cNvPr id="8" name="Picture 7" descr="A screenshot of a cell phone&#10;&#10;Description automatically generated">
            <a:extLst>
              <a:ext uri="{FF2B5EF4-FFF2-40B4-BE49-F238E27FC236}">
                <a16:creationId xmlns:a16="http://schemas.microsoft.com/office/drawing/2014/main" id="{B431871A-D13D-446B-8092-6CB465F46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880"/>
            <a:ext cx="2125605" cy="3513577"/>
          </a:xfrm>
          <a:prstGeom prst="rect">
            <a:avLst/>
          </a:prstGeom>
        </p:spPr>
      </p:pic>
      <p:sp>
        <p:nvSpPr>
          <p:cNvPr id="9" name="TextBox 8">
            <a:extLst>
              <a:ext uri="{FF2B5EF4-FFF2-40B4-BE49-F238E27FC236}">
                <a16:creationId xmlns:a16="http://schemas.microsoft.com/office/drawing/2014/main" id="{DBE0C06C-C038-4CF8-B1BA-C03505223999}"/>
              </a:ext>
            </a:extLst>
          </p:cNvPr>
          <p:cNvSpPr txBox="1"/>
          <p:nvPr/>
        </p:nvSpPr>
        <p:spPr>
          <a:xfrm>
            <a:off x="8297056" y="6217920"/>
            <a:ext cx="3546355" cy="461665"/>
          </a:xfrm>
          <a:prstGeom prst="rect">
            <a:avLst/>
          </a:prstGeom>
          <a:noFill/>
        </p:spPr>
        <p:txBody>
          <a:bodyPr wrap="none" rtlCol="0">
            <a:spAutoFit/>
          </a:bodyPr>
          <a:lstStyle/>
          <a:p>
            <a:r>
              <a:rPr lang="en-US" sz="2400" b="1" dirty="0">
                <a:solidFill>
                  <a:srgbClr val="FFFF00"/>
                </a:solidFill>
                <a:sym typeface="Symbol" panose="05050102010706020507" pitchFamily="18" charset="2"/>
              </a:rPr>
              <a:t> Very red, bright for    </a:t>
            </a:r>
            <a:r>
              <a:rPr lang="en-US" sz="2400" b="1" dirty="0">
                <a:sym typeface="Symbol" panose="05050102010706020507" pitchFamily="18" charset="2"/>
              </a:rPr>
              <a:t>us</a:t>
            </a:r>
            <a:endParaRPr lang="en-US" sz="2400" b="1" dirty="0"/>
          </a:p>
        </p:txBody>
      </p:sp>
      <p:sp>
        <p:nvSpPr>
          <p:cNvPr id="11" name="TextBox 10">
            <a:extLst>
              <a:ext uri="{FF2B5EF4-FFF2-40B4-BE49-F238E27FC236}">
                <a16:creationId xmlns:a16="http://schemas.microsoft.com/office/drawing/2014/main" id="{6633A2BF-123C-4C34-95DD-E3E3A5E1DEA7}"/>
              </a:ext>
            </a:extLst>
          </p:cNvPr>
          <p:cNvSpPr txBox="1"/>
          <p:nvPr/>
        </p:nvSpPr>
        <p:spPr>
          <a:xfrm>
            <a:off x="9676151" y="5303520"/>
            <a:ext cx="2760949" cy="430887"/>
          </a:xfrm>
          <a:prstGeom prst="rect">
            <a:avLst/>
          </a:prstGeom>
          <a:noFill/>
        </p:spPr>
        <p:txBody>
          <a:bodyPr wrap="none" rtlCol="0">
            <a:spAutoFit/>
          </a:bodyPr>
          <a:lstStyle/>
          <a:p>
            <a:r>
              <a:rPr lang="en-US" sz="2200" b="1" dirty="0">
                <a:solidFill>
                  <a:srgbClr val="FFFF00"/>
                </a:solidFill>
                <a:sym typeface="Symbol" panose="05050102010706020507" pitchFamily="18" charset="2"/>
              </a:rPr>
              <a:t>brighter in </a:t>
            </a:r>
            <a:r>
              <a:rPr lang="en-US" sz="2200" dirty="0">
                <a:sym typeface="Symbol" panose="05050102010706020507" pitchFamily="18" charset="2"/>
              </a:rPr>
              <a:t>Runcam</a:t>
            </a:r>
            <a:endParaRPr lang="en-US" sz="2200" dirty="0"/>
          </a:p>
        </p:txBody>
      </p:sp>
      <p:sp>
        <p:nvSpPr>
          <p:cNvPr id="10" name="TextBox 9">
            <a:extLst>
              <a:ext uri="{FF2B5EF4-FFF2-40B4-BE49-F238E27FC236}">
                <a16:creationId xmlns:a16="http://schemas.microsoft.com/office/drawing/2014/main" id="{16DA1687-A08F-4579-95A8-7B6172F43CB8}"/>
              </a:ext>
            </a:extLst>
          </p:cNvPr>
          <p:cNvSpPr txBox="1"/>
          <p:nvPr/>
        </p:nvSpPr>
        <p:spPr>
          <a:xfrm>
            <a:off x="1325880" y="777240"/>
            <a:ext cx="4715906" cy="1938992"/>
          </a:xfrm>
          <a:prstGeom prst="rect">
            <a:avLst/>
          </a:prstGeom>
          <a:solidFill>
            <a:schemeClr val="bg1"/>
          </a:solidFill>
          <a:ln>
            <a:solidFill>
              <a:schemeClr val="tx1"/>
            </a:solidFill>
          </a:ln>
        </p:spPr>
        <p:txBody>
          <a:bodyPr wrap="square" rtlCol="0">
            <a:spAutoFit/>
          </a:bodyPr>
          <a:lstStyle/>
          <a:p>
            <a:r>
              <a:rPr lang="en-US" sz="2000" b="1" dirty="0"/>
              <a:t>The basic info. box doesn’t give the type of variable, but clicking on the “More info” tab (see box to right) shows it’s very red.</a:t>
            </a:r>
          </a:p>
          <a:p>
            <a:r>
              <a:rPr lang="en-US" sz="2000" b="1" dirty="0"/>
              <a:t>It seemed </a:t>
            </a:r>
            <a:r>
              <a:rPr lang="en-US" sz="2000" b="1" dirty="0">
                <a:sym typeface="Symbol" panose="05050102010706020507" pitchFamily="18" charset="2"/>
              </a:rPr>
              <a:t>7th visually, but &lt;5 ½ with our</a:t>
            </a:r>
          </a:p>
          <a:p>
            <a:r>
              <a:rPr lang="en-US" sz="2000" b="1" dirty="0">
                <a:sym typeface="Symbol" panose="05050102010706020507" pitchFamily="18" charset="2"/>
              </a:rPr>
              <a:t>Runcams, &lt;1 mag. fainter than 62 </a:t>
            </a:r>
            <a:r>
              <a:rPr lang="en-US" sz="2000" b="1" dirty="0" err="1">
                <a:sym typeface="Symbol" panose="05050102010706020507" pitchFamily="18" charset="2"/>
              </a:rPr>
              <a:t>Sgr</a:t>
            </a:r>
            <a:r>
              <a:rPr lang="en-US" sz="2000" b="1" dirty="0">
                <a:sym typeface="Symbol" panose="05050102010706020507" pitchFamily="18" charset="2"/>
              </a:rPr>
              <a:t>,</a:t>
            </a:r>
          </a:p>
          <a:p>
            <a:r>
              <a:rPr lang="en-US" sz="2000" b="1" dirty="0">
                <a:sym typeface="Symbol" panose="05050102010706020507" pitchFamily="18" charset="2"/>
              </a:rPr>
              <a:t>confusing me when I tried to pre-point.</a:t>
            </a:r>
            <a:endParaRPr lang="en-US" sz="2000" b="1" dirty="0"/>
          </a:p>
        </p:txBody>
      </p:sp>
      <p:sp>
        <p:nvSpPr>
          <p:cNvPr id="13" name="TextBox 12">
            <a:extLst>
              <a:ext uri="{FF2B5EF4-FFF2-40B4-BE49-F238E27FC236}">
                <a16:creationId xmlns:a16="http://schemas.microsoft.com/office/drawing/2014/main" id="{B9721682-A01B-4A09-8EFB-28AA0F64B7C7}"/>
              </a:ext>
            </a:extLst>
          </p:cNvPr>
          <p:cNvSpPr txBox="1"/>
          <p:nvPr/>
        </p:nvSpPr>
        <p:spPr>
          <a:xfrm>
            <a:off x="5303520" y="3419856"/>
            <a:ext cx="495649" cy="461665"/>
          </a:xfrm>
          <a:prstGeom prst="rect">
            <a:avLst/>
          </a:prstGeom>
          <a:noFill/>
        </p:spPr>
        <p:txBody>
          <a:bodyPr wrap="none" rtlCol="0">
            <a:spAutoFit/>
          </a:bodyPr>
          <a:lstStyle/>
          <a:p>
            <a:r>
              <a:rPr lang="en-US" sz="2400" b="1" dirty="0"/>
              <a:t>62</a:t>
            </a:r>
          </a:p>
        </p:txBody>
      </p:sp>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3BFDCAA5-9AA9-4F7F-9FEE-8AA2898C0909}"/>
                  </a:ext>
                </a:extLst>
              </p14:cNvPr>
              <p14:cNvContentPartPr/>
              <p14:nvPr/>
            </p14:nvContentPartPr>
            <p14:xfrm>
              <a:off x="5448630" y="3852289"/>
              <a:ext cx="360" cy="360"/>
            </p14:xfrm>
          </p:contentPart>
        </mc:Choice>
        <mc:Fallback xmlns="">
          <p:pic>
            <p:nvPicPr>
              <p:cNvPr id="14" name="Ink 13">
                <a:extLst>
                  <a:ext uri="{FF2B5EF4-FFF2-40B4-BE49-F238E27FC236}">
                    <a16:creationId xmlns:a16="http://schemas.microsoft.com/office/drawing/2014/main" id="{3BFDCAA5-9AA9-4F7F-9FEE-8AA2898C0909}"/>
                  </a:ext>
                </a:extLst>
              </p:cNvPr>
              <p:cNvPicPr/>
              <p:nvPr/>
            </p:nvPicPr>
            <p:blipFill>
              <a:blip r:embed="rId5"/>
              <a:stretch>
                <a:fillRect/>
              </a:stretch>
            </p:blipFill>
            <p:spPr>
              <a:xfrm>
                <a:off x="5439630" y="3843649"/>
                <a:ext cx="18000" cy="18000"/>
              </a:xfrm>
              <a:prstGeom prst="rect">
                <a:avLst/>
              </a:prstGeom>
            </p:spPr>
          </p:pic>
        </mc:Fallback>
      </mc:AlternateContent>
      <p:grpSp>
        <p:nvGrpSpPr>
          <p:cNvPr id="17" name="Group 16">
            <a:extLst>
              <a:ext uri="{FF2B5EF4-FFF2-40B4-BE49-F238E27FC236}">
                <a16:creationId xmlns:a16="http://schemas.microsoft.com/office/drawing/2014/main" id="{A5022383-A507-4AE1-AB19-C50C61EFE755}"/>
              </a:ext>
            </a:extLst>
          </p:cNvPr>
          <p:cNvGrpSpPr/>
          <p:nvPr/>
        </p:nvGrpSpPr>
        <p:grpSpPr>
          <a:xfrm>
            <a:off x="5453670" y="3882169"/>
            <a:ext cx="32760" cy="7200"/>
            <a:chOff x="5453670" y="3882169"/>
            <a:chExt cx="32760" cy="7200"/>
          </a:xfrm>
        </p:grpSpPr>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3B9CF0FC-2C18-49A5-AB29-52F0B7BEA843}"/>
                    </a:ext>
                  </a:extLst>
                </p14:cNvPr>
                <p14:cNvContentPartPr/>
                <p14:nvPr/>
              </p14:nvContentPartPr>
              <p14:xfrm>
                <a:off x="5453670" y="3882169"/>
                <a:ext cx="17640" cy="6120"/>
              </p14:xfrm>
            </p:contentPart>
          </mc:Choice>
          <mc:Fallback xmlns="">
            <p:pic>
              <p:nvPicPr>
                <p:cNvPr id="15" name="Ink 14">
                  <a:extLst>
                    <a:ext uri="{FF2B5EF4-FFF2-40B4-BE49-F238E27FC236}">
                      <a16:creationId xmlns:a16="http://schemas.microsoft.com/office/drawing/2014/main" id="{3B9CF0FC-2C18-49A5-AB29-52F0B7BEA843}"/>
                    </a:ext>
                  </a:extLst>
                </p:cNvPr>
                <p:cNvPicPr/>
                <p:nvPr/>
              </p:nvPicPr>
              <p:blipFill>
                <a:blip r:embed="rId7"/>
                <a:stretch>
                  <a:fillRect/>
                </a:stretch>
              </p:blipFill>
              <p:spPr>
                <a:xfrm>
                  <a:off x="5445030" y="3873169"/>
                  <a:ext cx="35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3B070B5D-2977-4FBD-B3C8-A3A748BF2FD3}"/>
                    </a:ext>
                  </a:extLst>
                </p14:cNvPr>
                <p14:cNvContentPartPr/>
                <p14:nvPr/>
              </p14:nvContentPartPr>
              <p14:xfrm>
                <a:off x="5468070" y="3889009"/>
                <a:ext cx="18360" cy="360"/>
              </p14:xfrm>
            </p:contentPart>
          </mc:Choice>
          <mc:Fallback xmlns="">
            <p:pic>
              <p:nvPicPr>
                <p:cNvPr id="16" name="Ink 15">
                  <a:extLst>
                    <a:ext uri="{FF2B5EF4-FFF2-40B4-BE49-F238E27FC236}">
                      <a16:creationId xmlns:a16="http://schemas.microsoft.com/office/drawing/2014/main" id="{3B070B5D-2977-4FBD-B3C8-A3A748BF2FD3}"/>
                    </a:ext>
                  </a:extLst>
                </p:cNvPr>
                <p:cNvPicPr/>
                <p:nvPr/>
              </p:nvPicPr>
              <p:blipFill>
                <a:blip r:embed="rId9"/>
                <a:stretch>
                  <a:fillRect/>
                </a:stretch>
              </p:blipFill>
              <p:spPr>
                <a:xfrm>
                  <a:off x="5459430" y="3880369"/>
                  <a:ext cx="36000" cy="18000"/>
                </a:xfrm>
                <a:prstGeom prst="rect">
                  <a:avLst/>
                </a:prstGeom>
              </p:spPr>
            </p:pic>
          </mc:Fallback>
        </mc:AlternateContent>
      </p:grpSp>
      <p:sp>
        <p:nvSpPr>
          <p:cNvPr id="18" name="TextBox 17">
            <a:extLst>
              <a:ext uri="{FF2B5EF4-FFF2-40B4-BE49-F238E27FC236}">
                <a16:creationId xmlns:a16="http://schemas.microsoft.com/office/drawing/2014/main" id="{D9ABB472-00E9-4219-8466-911D1E120642}"/>
              </a:ext>
            </a:extLst>
          </p:cNvPr>
          <p:cNvSpPr txBox="1"/>
          <p:nvPr/>
        </p:nvSpPr>
        <p:spPr>
          <a:xfrm>
            <a:off x="5212080" y="3401568"/>
            <a:ext cx="503664" cy="923330"/>
          </a:xfrm>
          <a:prstGeom prst="rect">
            <a:avLst/>
          </a:prstGeom>
          <a:noFill/>
        </p:spPr>
        <p:txBody>
          <a:bodyPr wrap="none" rtlCol="0">
            <a:spAutoFit/>
          </a:bodyPr>
          <a:lstStyle/>
          <a:p>
            <a:r>
              <a:rPr lang="en-US" sz="5400" dirty="0">
                <a:sym typeface="Symbol" panose="05050102010706020507" pitchFamily="18" charset="2"/>
              </a:rPr>
              <a:t></a:t>
            </a:r>
            <a:endParaRPr lang="en-US" sz="5400" dirty="0"/>
          </a:p>
        </p:txBody>
      </p:sp>
      <p:sp>
        <p:nvSpPr>
          <p:cNvPr id="19" name="TextBox 18">
            <a:extLst>
              <a:ext uri="{FF2B5EF4-FFF2-40B4-BE49-F238E27FC236}">
                <a16:creationId xmlns:a16="http://schemas.microsoft.com/office/drawing/2014/main" id="{2B16EA65-C7D1-4D92-B9D4-7AFF1B16AB03}"/>
              </a:ext>
            </a:extLst>
          </p:cNvPr>
          <p:cNvSpPr txBox="1"/>
          <p:nvPr/>
        </p:nvSpPr>
        <p:spPr>
          <a:xfrm>
            <a:off x="6041786" y="1311639"/>
            <a:ext cx="495649" cy="461665"/>
          </a:xfrm>
          <a:prstGeom prst="rect">
            <a:avLst/>
          </a:prstGeom>
          <a:noFill/>
        </p:spPr>
        <p:txBody>
          <a:bodyPr wrap="none" rtlCol="0">
            <a:spAutoFit/>
          </a:bodyPr>
          <a:lstStyle/>
          <a:p>
            <a:r>
              <a:rPr lang="en-US" sz="2400" b="1" dirty="0"/>
              <a:t>60</a:t>
            </a:r>
          </a:p>
        </p:txBody>
      </p:sp>
    </p:spTree>
    <p:extLst>
      <p:ext uri="{BB962C8B-B14F-4D97-AF65-F5344CB8AC3E}">
        <p14:creationId xmlns:p14="http://schemas.microsoft.com/office/powerpoint/2010/main" val="8900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5DAE5-9FD0-4FDD-8C0D-BD684CC2B463}"/>
              </a:ext>
            </a:extLst>
          </p:cNvPr>
          <p:cNvSpPr>
            <a:spLocks noGrp="1"/>
          </p:cNvSpPr>
          <p:nvPr>
            <p:ph type="title"/>
          </p:nvPr>
        </p:nvSpPr>
        <p:spPr>
          <a:xfrm>
            <a:off x="838200" y="1"/>
            <a:ext cx="10515600" cy="920884"/>
          </a:xfrm>
        </p:spPr>
        <p:txBody>
          <a:bodyPr/>
          <a:lstStyle/>
          <a:p>
            <a:pPr algn="ctr"/>
            <a:r>
              <a:rPr lang="en-US" dirty="0"/>
              <a:t>Conclusions – (Pattern Recognition)</a:t>
            </a:r>
          </a:p>
        </p:txBody>
      </p:sp>
      <p:sp>
        <p:nvSpPr>
          <p:cNvPr id="3" name="Content Placeholder 2">
            <a:extLst>
              <a:ext uri="{FF2B5EF4-FFF2-40B4-BE49-F238E27FC236}">
                <a16:creationId xmlns:a16="http://schemas.microsoft.com/office/drawing/2014/main" id="{C7FD6FE1-4764-492D-BB39-849D31A252BE}"/>
              </a:ext>
            </a:extLst>
          </p:cNvPr>
          <p:cNvSpPr>
            <a:spLocks noGrp="1"/>
          </p:cNvSpPr>
          <p:nvPr>
            <p:ph idx="1"/>
          </p:nvPr>
        </p:nvSpPr>
        <p:spPr>
          <a:xfrm>
            <a:off x="282102" y="778213"/>
            <a:ext cx="11627795" cy="5424691"/>
          </a:xfrm>
        </p:spPr>
        <p:txBody>
          <a:bodyPr/>
          <a:lstStyle/>
          <a:p>
            <a:r>
              <a:rPr lang="en-US" dirty="0"/>
              <a:t>Very red stars, most of which are variable, have deleterious effects on the visual pattern recognition that we rely on for the pre-pointing technique.</a:t>
            </a:r>
          </a:p>
          <a:p>
            <a:r>
              <a:rPr lang="en-US" dirty="0"/>
              <a:t>It’s important to use a catalog that identifies, and appropriately characterizes (gives possible mag. range), these red stars as they appear in our cameras.</a:t>
            </a:r>
          </a:p>
          <a:p>
            <a:r>
              <a:rPr lang="en-US" dirty="0"/>
              <a:t>I think this is also useful, or necessary, for automatic pattern recognition for automated systems like those described by Alex Knox.</a:t>
            </a:r>
          </a:p>
          <a:p>
            <a:r>
              <a:rPr lang="en-US" dirty="0"/>
              <a:t>Talking about Knox’s presentation, I don’t see why that technology couldn’t be used to control larger telescopes, like SwRI’s 16in Skywatchers. Not for remote-station use, but it should certainly facilitate getting on-target (need fewer practice runs) by the observers.</a:t>
            </a:r>
          </a:p>
          <a:p>
            <a:r>
              <a:rPr lang="en-US" dirty="0">
                <a:hlinkClick r:id="rId2"/>
              </a:rPr>
              <a:t>https://www.lpi.usra.edu/sbag/meetings/jan2019/presentations/Tuesday-AM/Buie.pdf</a:t>
            </a:r>
            <a:endParaRPr lang="en-US" dirty="0"/>
          </a:p>
        </p:txBody>
      </p:sp>
    </p:spTree>
    <p:extLst>
      <p:ext uri="{BB962C8B-B14F-4D97-AF65-F5344CB8AC3E}">
        <p14:creationId xmlns:p14="http://schemas.microsoft.com/office/powerpoint/2010/main" val="2946951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5DAE5-9FD0-4FDD-8C0D-BD684CC2B463}"/>
              </a:ext>
            </a:extLst>
          </p:cNvPr>
          <p:cNvSpPr>
            <a:spLocks noGrp="1"/>
          </p:cNvSpPr>
          <p:nvPr>
            <p:ph type="title"/>
          </p:nvPr>
        </p:nvSpPr>
        <p:spPr>
          <a:xfrm>
            <a:off x="838200" y="1"/>
            <a:ext cx="10515600" cy="920884"/>
          </a:xfrm>
        </p:spPr>
        <p:txBody>
          <a:bodyPr/>
          <a:lstStyle/>
          <a:p>
            <a:pPr algn="ctr"/>
            <a:r>
              <a:rPr lang="en-US" dirty="0"/>
              <a:t>Conclusions (Support for occultations)</a:t>
            </a:r>
          </a:p>
        </p:txBody>
      </p:sp>
      <p:sp>
        <p:nvSpPr>
          <p:cNvPr id="3" name="Content Placeholder 2">
            <a:extLst>
              <a:ext uri="{FF2B5EF4-FFF2-40B4-BE49-F238E27FC236}">
                <a16:creationId xmlns:a16="http://schemas.microsoft.com/office/drawing/2014/main" id="{C7FD6FE1-4764-492D-BB39-849D31A252BE}"/>
              </a:ext>
            </a:extLst>
          </p:cNvPr>
          <p:cNvSpPr>
            <a:spLocks noGrp="1"/>
          </p:cNvSpPr>
          <p:nvPr>
            <p:ph idx="1"/>
          </p:nvPr>
        </p:nvSpPr>
        <p:spPr>
          <a:xfrm>
            <a:off x="282102" y="778213"/>
            <a:ext cx="11627795" cy="5424691"/>
          </a:xfrm>
        </p:spPr>
        <p:txBody>
          <a:bodyPr>
            <a:normAutofit fontScale="92500" lnSpcReduction="20000"/>
          </a:bodyPr>
          <a:lstStyle/>
          <a:p>
            <a:r>
              <a:rPr lang="en-US" dirty="0"/>
              <a:t>At the NASA Small Bodies Assessment Group in January 2019, Marc Buie (SwRI) made a good case for officially supporting occultation work; his presentation is at:</a:t>
            </a:r>
          </a:p>
          <a:p>
            <a:r>
              <a:rPr lang="en-US" dirty="0">
                <a:hlinkClick r:id="rId2"/>
              </a:rPr>
              <a:t>https://www.lpi.usra.edu/sbag/meetings/jan2019/presentations/Tuesday-AM/Buie.pdf</a:t>
            </a:r>
            <a:endParaRPr lang="en-US" dirty="0"/>
          </a:p>
          <a:p>
            <a:r>
              <a:rPr lang="en-US" dirty="0"/>
              <a:t>Professional astronomers took notice, with this and the publicity from SwRI’s 2017 and 2018 </a:t>
            </a:r>
            <a:r>
              <a:rPr lang="en-US" dirty="0" err="1"/>
              <a:t>Arrokoth</a:t>
            </a:r>
            <a:r>
              <a:rPr lang="en-US" dirty="0"/>
              <a:t> (MU69) campaigns</a:t>
            </a:r>
          </a:p>
          <a:p>
            <a:r>
              <a:rPr lang="en-US" dirty="0"/>
              <a:t>White papers for the next astronomical decadal survey are due Aug. 15 (for proposed missions) and Sept. 15 (for others)</a:t>
            </a:r>
          </a:p>
          <a:p>
            <a:r>
              <a:rPr lang="en-US" dirty="0"/>
              <a:t>I have begun writing one for occultations, saying that small body space missions should allocate a small amount, to support occultation efforts for their projects, similar to what the Lucy project is doing now (they didn’t think of this when they proposed their mission, but are now), and also for public outreach</a:t>
            </a:r>
          </a:p>
          <a:p>
            <a:r>
              <a:rPr lang="en-US" dirty="0"/>
              <a:t>Marc Buie has said we need to do more than just say “occultations are good”; I think I address that with specific suggestions. He is tied up with preparation for Lucy campaigns this fall (Steve mentioned them yesterday) so he won’t be able to help much before the deadlines. If you want to help with this effort, let me know.</a:t>
            </a:r>
          </a:p>
        </p:txBody>
      </p:sp>
    </p:spTree>
    <p:extLst>
      <p:ext uri="{BB962C8B-B14F-4D97-AF65-F5344CB8AC3E}">
        <p14:creationId xmlns:p14="http://schemas.microsoft.com/office/powerpoint/2010/main" val="3378803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54133-6575-4684-8AA5-73F986D5DC5F}"/>
              </a:ext>
            </a:extLst>
          </p:cNvPr>
          <p:cNvSpPr>
            <a:spLocks noGrp="1"/>
          </p:cNvSpPr>
          <p:nvPr>
            <p:ph type="title"/>
          </p:nvPr>
        </p:nvSpPr>
        <p:spPr>
          <a:xfrm>
            <a:off x="838200" y="98677"/>
            <a:ext cx="10515600" cy="506537"/>
          </a:xfrm>
        </p:spPr>
        <p:txBody>
          <a:bodyPr>
            <a:normAutofit fontScale="90000"/>
          </a:bodyPr>
          <a:lstStyle/>
          <a:p>
            <a:pPr algn="ctr"/>
            <a:r>
              <a:rPr lang="en-US" sz="4000" dirty="0"/>
              <a:t>A Day Later, 50</a:t>
            </a:r>
            <a:r>
              <a:rPr lang="en-US" sz="4000" baseline="30000" dirty="0"/>
              <a:t>th</a:t>
            </a:r>
            <a:r>
              <a:rPr lang="en-US" sz="4000" dirty="0"/>
              <a:t> Wedding Anniversary</a:t>
            </a:r>
          </a:p>
        </p:txBody>
      </p:sp>
      <p:pic>
        <p:nvPicPr>
          <p:cNvPr id="4" name="Picture 3" descr="A group of people standing in front of a building&#10;&#10;Description automatically generated">
            <a:extLst>
              <a:ext uri="{FF2B5EF4-FFF2-40B4-BE49-F238E27FC236}">
                <a16:creationId xmlns:a16="http://schemas.microsoft.com/office/drawing/2014/main" id="{553EF519-A7E5-4617-B079-40D9349C6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338" y="605214"/>
            <a:ext cx="8841024" cy="5346377"/>
          </a:xfrm>
          <a:prstGeom prst="rect">
            <a:avLst/>
          </a:prstGeom>
        </p:spPr>
      </p:pic>
      <p:sp>
        <p:nvSpPr>
          <p:cNvPr id="5" name="TextBox 4">
            <a:extLst>
              <a:ext uri="{FF2B5EF4-FFF2-40B4-BE49-F238E27FC236}">
                <a16:creationId xmlns:a16="http://schemas.microsoft.com/office/drawing/2014/main" id="{5A6879D2-7DBD-4D01-A9E2-4E0747BFD354}"/>
              </a:ext>
            </a:extLst>
          </p:cNvPr>
          <p:cNvSpPr txBox="1"/>
          <p:nvPr/>
        </p:nvSpPr>
        <p:spPr>
          <a:xfrm>
            <a:off x="85519" y="5943600"/>
            <a:ext cx="12143965" cy="1015663"/>
          </a:xfrm>
          <a:prstGeom prst="rect">
            <a:avLst/>
          </a:prstGeom>
          <a:noFill/>
        </p:spPr>
        <p:txBody>
          <a:bodyPr wrap="none" rtlCol="0">
            <a:spAutoFit/>
          </a:bodyPr>
          <a:lstStyle/>
          <a:p>
            <a:r>
              <a:rPr lang="en-US" sz="2000" b="1" dirty="0"/>
              <a:t>1970 July 11, Highland Park, IL. Left to right: Tom Van Flandern, Ron Abileah, Homer </a:t>
            </a:r>
            <a:r>
              <a:rPr lang="en-US" sz="2000" b="1" dirty="0" err="1"/>
              <a:t>DaBoll</a:t>
            </a:r>
            <a:r>
              <a:rPr lang="en-US" sz="2000" b="1" dirty="0"/>
              <a:t>, Ed Halbach, David &amp; </a:t>
            </a:r>
          </a:p>
          <a:p>
            <a:r>
              <a:rPr lang="en-US" sz="2000" b="1" dirty="0"/>
              <a:t>Joan Dunham. If not for COVID-19, we would have had a big family reunion at our home, and then would have </a:t>
            </a:r>
          </a:p>
          <a:p>
            <a:r>
              <a:rPr lang="en-US" sz="2000" b="1" dirty="0"/>
              <a:t>been busy with preparations for that rather than for the Josephina occultation. </a:t>
            </a:r>
          </a:p>
        </p:txBody>
      </p:sp>
    </p:spTree>
    <p:extLst>
      <p:ext uri="{BB962C8B-B14F-4D97-AF65-F5344CB8AC3E}">
        <p14:creationId xmlns:p14="http://schemas.microsoft.com/office/powerpoint/2010/main" val="3493257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272AA-EB79-404F-BA1C-390E44A0AC0F}"/>
              </a:ext>
            </a:extLst>
          </p:cNvPr>
          <p:cNvSpPr>
            <a:spLocks noGrp="1"/>
          </p:cNvSpPr>
          <p:nvPr>
            <p:ph type="title"/>
          </p:nvPr>
        </p:nvSpPr>
        <p:spPr>
          <a:xfrm>
            <a:off x="92676" y="49428"/>
            <a:ext cx="12099324" cy="809368"/>
          </a:xfrm>
        </p:spPr>
        <p:txBody>
          <a:bodyPr>
            <a:normAutofit/>
          </a:bodyPr>
          <a:lstStyle/>
          <a:p>
            <a:pPr algn="ctr"/>
            <a:r>
              <a:rPr lang="en-US" sz="4000" dirty="0"/>
              <a:t>The pre-point chart showing the Terebellum asterism</a:t>
            </a:r>
          </a:p>
        </p:txBody>
      </p:sp>
      <p:pic>
        <p:nvPicPr>
          <p:cNvPr id="4" name="Picture 3" descr="A picture containing nature, rain&#10;&#10;Description automatically generated">
            <a:extLst>
              <a:ext uri="{FF2B5EF4-FFF2-40B4-BE49-F238E27FC236}">
                <a16:creationId xmlns:a16="http://schemas.microsoft.com/office/drawing/2014/main" id="{934F730C-3470-4ED2-B14F-6C08E3908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6778" y="1864274"/>
            <a:ext cx="7340335" cy="4765125"/>
          </a:xfrm>
          <a:prstGeom prst="rect">
            <a:avLst/>
          </a:prstGeom>
        </p:spPr>
      </p:pic>
      <p:pic>
        <p:nvPicPr>
          <p:cNvPr id="8" name="Picture 7" descr="A picture containing outdoor, photo, person, street&#10;&#10;Description automatically generated">
            <a:extLst>
              <a:ext uri="{FF2B5EF4-FFF2-40B4-BE49-F238E27FC236}">
                <a16:creationId xmlns:a16="http://schemas.microsoft.com/office/drawing/2014/main" id="{E3AA1151-6D11-4E08-865D-AB4EC04EF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76" y="778477"/>
            <a:ext cx="5620770" cy="4097282"/>
          </a:xfrm>
          <a:prstGeom prst="rect">
            <a:avLst/>
          </a:prstGeom>
        </p:spPr>
      </p:pic>
      <p:sp>
        <p:nvSpPr>
          <p:cNvPr id="9" name="TextBox 8">
            <a:extLst>
              <a:ext uri="{FF2B5EF4-FFF2-40B4-BE49-F238E27FC236}">
                <a16:creationId xmlns:a16="http://schemas.microsoft.com/office/drawing/2014/main" id="{5F0DBC4A-F5A3-4EE8-A728-CA72E8917C81}"/>
              </a:ext>
            </a:extLst>
          </p:cNvPr>
          <p:cNvSpPr txBox="1"/>
          <p:nvPr/>
        </p:nvSpPr>
        <p:spPr>
          <a:xfrm>
            <a:off x="5826211" y="731520"/>
            <a:ext cx="5694892" cy="1200329"/>
          </a:xfrm>
          <a:prstGeom prst="rect">
            <a:avLst/>
          </a:prstGeom>
          <a:noFill/>
        </p:spPr>
        <p:txBody>
          <a:bodyPr wrap="none" rtlCol="0">
            <a:spAutoFit/>
          </a:bodyPr>
          <a:lstStyle/>
          <a:p>
            <a:r>
              <a:rPr lang="en-US" sz="2400" dirty="0"/>
              <a:t>Using a laser pointer, David was pretty sure  </a:t>
            </a:r>
          </a:p>
          <a:p>
            <a:r>
              <a:rPr lang="en-US" sz="2400" dirty="0"/>
              <a:t>that he was at or near Terebellum, </a:t>
            </a:r>
          </a:p>
          <a:p>
            <a:r>
              <a:rPr lang="en-US" sz="2400" dirty="0"/>
              <a:t>about 7</a:t>
            </a:r>
            <a:r>
              <a:rPr lang="en-US" sz="2400" dirty="0">
                <a:sym typeface="Symbol" panose="05050102010706020507" pitchFamily="18" charset="2"/>
              </a:rPr>
              <a:t> below Saturn</a:t>
            </a:r>
            <a:endParaRPr lang="en-US" sz="2400" dirty="0"/>
          </a:p>
        </p:txBody>
      </p:sp>
      <p:sp>
        <p:nvSpPr>
          <p:cNvPr id="10" name="TextBox 9">
            <a:extLst>
              <a:ext uri="{FF2B5EF4-FFF2-40B4-BE49-F238E27FC236}">
                <a16:creationId xmlns:a16="http://schemas.microsoft.com/office/drawing/2014/main" id="{B3DD2C42-CCCE-4EBC-9BD0-75594D222AB9}"/>
              </a:ext>
            </a:extLst>
          </p:cNvPr>
          <p:cNvSpPr txBox="1"/>
          <p:nvPr/>
        </p:nvSpPr>
        <p:spPr>
          <a:xfrm>
            <a:off x="7196328" y="4297680"/>
            <a:ext cx="418704" cy="369332"/>
          </a:xfrm>
          <a:prstGeom prst="rect">
            <a:avLst/>
          </a:prstGeom>
          <a:noFill/>
        </p:spPr>
        <p:txBody>
          <a:bodyPr wrap="none" rtlCol="0">
            <a:spAutoFit/>
          </a:bodyPr>
          <a:lstStyle/>
          <a:p>
            <a:r>
              <a:rPr lang="en-US" dirty="0"/>
              <a:t>62</a:t>
            </a:r>
          </a:p>
        </p:txBody>
      </p:sp>
      <p:sp>
        <p:nvSpPr>
          <p:cNvPr id="11" name="TextBox 10">
            <a:extLst>
              <a:ext uri="{FF2B5EF4-FFF2-40B4-BE49-F238E27FC236}">
                <a16:creationId xmlns:a16="http://schemas.microsoft.com/office/drawing/2014/main" id="{525C2C07-6D62-4D86-81E7-C13D77FFFEC6}"/>
              </a:ext>
            </a:extLst>
          </p:cNvPr>
          <p:cNvSpPr txBox="1"/>
          <p:nvPr/>
        </p:nvSpPr>
        <p:spPr>
          <a:xfrm>
            <a:off x="7589520" y="4206240"/>
            <a:ext cx="418704" cy="369332"/>
          </a:xfrm>
          <a:prstGeom prst="rect">
            <a:avLst/>
          </a:prstGeom>
          <a:noFill/>
        </p:spPr>
        <p:txBody>
          <a:bodyPr wrap="none" rtlCol="0">
            <a:spAutoFit/>
          </a:bodyPr>
          <a:lstStyle/>
          <a:p>
            <a:r>
              <a:rPr lang="en-US" dirty="0"/>
              <a:t>59</a:t>
            </a:r>
          </a:p>
        </p:txBody>
      </p:sp>
      <p:sp>
        <p:nvSpPr>
          <p:cNvPr id="12" name="TextBox 11">
            <a:extLst>
              <a:ext uri="{FF2B5EF4-FFF2-40B4-BE49-F238E27FC236}">
                <a16:creationId xmlns:a16="http://schemas.microsoft.com/office/drawing/2014/main" id="{EC2AC4CD-DDFB-4E5B-BBB9-C0B3C263002F}"/>
              </a:ext>
            </a:extLst>
          </p:cNvPr>
          <p:cNvSpPr txBox="1"/>
          <p:nvPr/>
        </p:nvSpPr>
        <p:spPr>
          <a:xfrm>
            <a:off x="7315200" y="3410712"/>
            <a:ext cx="418704" cy="369332"/>
          </a:xfrm>
          <a:prstGeom prst="rect">
            <a:avLst/>
          </a:prstGeom>
          <a:noFill/>
        </p:spPr>
        <p:txBody>
          <a:bodyPr wrap="none" rtlCol="0">
            <a:spAutoFit/>
          </a:bodyPr>
          <a:lstStyle/>
          <a:p>
            <a:r>
              <a:rPr lang="en-US" dirty="0"/>
              <a:t>60</a:t>
            </a:r>
          </a:p>
        </p:txBody>
      </p:sp>
      <p:sp>
        <p:nvSpPr>
          <p:cNvPr id="13" name="TextBox 12">
            <a:extLst>
              <a:ext uri="{FF2B5EF4-FFF2-40B4-BE49-F238E27FC236}">
                <a16:creationId xmlns:a16="http://schemas.microsoft.com/office/drawing/2014/main" id="{B21D546B-7990-45F0-9F90-1AB7406035EA}"/>
              </a:ext>
            </a:extLst>
          </p:cNvPr>
          <p:cNvSpPr txBox="1"/>
          <p:nvPr/>
        </p:nvSpPr>
        <p:spPr>
          <a:xfrm>
            <a:off x="7818120" y="3566160"/>
            <a:ext cx="343364" cy="369332"/>
          </a:xfrm>
          <a:prstGeom prst="rect">
            <a:avLst/>
          </a:prstGeom>
          <a:noFill/>
        </p:spPr>
        <p:txBody>
          <a:bodyPr wrap="none" rtlCol="0">
            <a:spAutoFit/>
          </a:bodyPr>
          <a:lstStyle/>
          <a:p>
            <a:r>
              <a:rPr lang="en-US" b="1" dirty="0">
                <a:sym typeface="Symbol" panose="05050102010706020507" pitchFamily="18" charset="2"/>
              </a:rPr>
              <a:t></a:t>
            </a:r>
            <a:endParaRPr lang="en-US" b="1" dirty="0"/>
          </a:p>
        </p:txBody>
      </p:sp>
      <p:sp>
        <p:nvSpPr>
          <p:cNvPr id="14" name="TextBox 13">
            <a:extLst>
              <a:ext uri="{FF2B5EF4-FFF2-40B4-BE49-F238E27FC236}">
                <a16:creationId xmlns:a16="http://schemas.microsoft.com/office/drawing/2014/main" id="{1395B510-635F-4D53-8056-B0BFB7E56D9E}"/>
              </a:ext>
            </a:extLst>
          </p:cNvPr>
          <p:cNvSpPr txBox="1"/>
          <p:nvPr/>
        </p:nvSpPr>
        <p:spPr>
          <a:xfrm>
            <a:off x="7589520" y="3291840"/>
            <a:ext cx="1463927" cy="430887"/>
          </a:xfrm>
          <a:prstGeom prst="rect">
            <a:avLst/>
          </a:prstGeom>
          <a:noFill/>
        </p:spPr>
        <p:txBody>
          <a:bodyPr wrap="none" rtlCol="0">
            <a:spAutoFit/>
          </a:bodyPr>
          <a:lstStyle/>
          <a:p>
            <a:r>
              <a:rPr lang="en-US" sz="2200" dirty="0"/>
              <a:t>Terebellum</a:t>
            </a:r>
          </a:p>
        </p:txBody>
      </p:sp>
      <p:sp>
        <p:nvSpPr>
          <p:cNvPr id="15" name="TextBox 14">
            <a:extLst>
              <a:ext uri="{FF2B5EF4-FFF2-40B4-BE49-F238E27FC236}">
                <a16:creationId xmlns:a16="http://schemas.microsoft.com/office/drawing/2014/main" id="{E2B139B6-2152-46AB-AC88-9EE70184EB1A}"/>
              </a:ext>
            </a:extLst>
          </p:cNvPr>
          <p:cNvSpPr txBox="1"/>
          <p:nvPr/>
        </p:nvSpPr>
        <p:spPr>
          <a:xfrm>
            <a:off x="0" y="4846320"/>
            <a:ext cx="4825167" cy="1938992"/>
          </a:xfrm>
          <a:prstGeom prst="rect">
            <a:avLst/>
          </a:prstGeom>
          <a:noFill/>
        </p:spPr>
        <p:txBody>
          <a:bodyPr wrap="none" rtlCol="0">
            <a:spAutoFit/>
          </a:bodyPr>
          <a:lstStyle/>
          <a:p>
            <a:r>
              <a:rPr lang="en-US" sz="2400" dirty="0"/>
              <a:t>But the pattern of stars around the </a:t>
            </a:r>
          </a:p>
          <a:p>
            <a:r>
              <a:rPr lang="en-US" sz="2400" dirty="0"/>
              <a:t>bright star at the left edge and the </a:t>
            </a:r>
          </a:p>
          <a:p>
            <a:r>
              <a:rPr lang="en-US" sz="2400" dirty="0"/>
              <a:t>one on the right side, didn’t match</a:t>
            </a:r>
          </a:p>
          <a:p>
            <a:r>
              <a:rPr lang="en-US" sz="2400" dirty="0"/>
              <a:t>any of the pairs of Terebellum stars,</a:t>
            </a:r>
          </a:p>
          <a:p>
            <a:r>
              <a:rPr lang="en-US" sz="2400" dirty="0"/>
              <a:t>and only a minute to the occultation.</a:t>
            </a:r>
          </a:p>
        </p:txBody>
      </p:sp>
      <p:sp>
        <p:nvSpPr>
          <p:cNvPr id="16" name="TextBox 15">
            <a:extLst>
              <a:ext uri="{FF2B5EF4-FFF2-40B4-BE49-F238E27FC236}">
                <a16:creationId xmlns:a16="http://schemas.microsoft.com/office/drawing/2014/main" id="{0E625DCD-FD23-479F-AD3C-DAF2FFD361B7}"/>
              </a:ext>
            </a:extLst>
          </p:cNvPr>
          <p:cNvSpPr txBox="1"/>
          <p:nvPr/>
        </p:nvSpPr>
        <p:spPr>
          <a:xfrm>
            <a:off x="9520881" y="5727357"/>
            <a:ext cx="1811458" cy="461665"/>
          </a:xfrm>
          <a:prstGeom prst="rect">
            <a:avLst/>
          </a:prstGeom>
          <a:noFill/>
        </p:spPr>
        <p:txBody>
          <a:bodyPr wrap="none" rtlCol="0">
            <a:spAutoFit/>
          </a:bodyPr>
          <a:lstStyle/>
          <a:p>
            <a:r>
              <a:rPr lang="en-US" sz="2400" dirty="0"/>
              <a:t>SAGITTARIUS</a:t>
            </a:r>
          </a:p>
        </p:txBody>
      </p:sp>
      <p:sp>
        <p:nvSpPr>
          <p:cNvPr id="17" name="TextBox 16">
            <a:extLst>
              <a:ext uri="{FF2B5EF4-FFF2-40B4-BE49-F238E27FC236}">
                <a16:creationId xmlns:a16="http://schemas.microsoft.com/office/drawing/2014/main" id="{1F508E63-E552-4676-A486-7C5F68DF7079}"/>
              </a:ext>
            </a:extLst>
          </p:cNvPr>
          <p:cNvSpPr txBox="1"/>
          <p:nvPr/>
        </p:nvSpPr>
        <p:spPr>
          <a:xfrm>
            <a:off x="2007973" y="1005840"/>
            <a:ext cx="3284554" cy="707886"/>
          </a:xfrm>
          <a:prstGeom prst="rect">
            <a:avLst/>
          </a:prstGeom>
          <a:noFill/>
        </p:spPr>
        <p:txBody>
          <a:bodyPr wrap="none" rtlCol="0">
            <a:spAutoFit/>
          </a:bodyPr>
          <a:lstStyle/>
          <a:p>
            <a:r>
              <a:rPr lang="en-US" sz="2000" dirty="0">
                <a:solidFill>
                  <a:srgbClr val="FFFF00"/>
                </a:solidFill>
              </a:rPr>
              <a:t>From video recorded with the</a:t>
            </a:r>
          </a:p>
          <a:p>
            <a:r>
              <a:rPr lang="en-US" sz="2000" dirty="0">
                <a:solidFill>
                  <a:srgbClr val="FFFF00"/>
                </a:solidFill>
              </a:rPr>
              <a:t>12cm “maxi” system</a:t>
            </a:r>
          </a:p>
        </p:txBody>
      </p:sp>
    </p:spTree>
    <p:extLst>
      <p:ext uri="{BB962C8B-B14F-4D97-AF65-F5344CB8AC3E}">
        <p14:creationId xmlns:p14="http://schemas.microsoft.com/office/powerpoint/2010/main" val="2008035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hoto, player, person, ball&#10;&#10;Description automatically generated">
            <a:extLst>
              <a:ext uri="{FF2B5EF4-FFF2-40B4-BE49-F238E27FC236}">
                <a16:creationId xmlns:a16="http://schemas.microsoft.com/office/drawing/2014/main" id="{AE52A8BB-307D-4077-8CDE-BD894211E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2048" y="1071537"/>
            <a:ext cx="6198870" cy="4655820"/>
          </a:xfrm>
          <a:prstGeom prst="rect">
            <a:avLst/>
          </a:prstGeom>
        </p:spPr>
      </p:pic>
      <p:sp>
        <p:nvSpPr>
          <p:cNvPr id="2" name="Title 1">
            <a:extLst>
              <a:ext uri="{FF2B5EF4-FFF2-40B4-BE49-F238E27FC236}">
                <a16:creationId xmlns:a16="http://schemas.microsoft.com/office/drawing/2014/main" id="{524272AA-EB79-404F-BA1C-390E44A0AC0F}"/>
              </a:ext>
            </a:extLst>
          </p:cNvPr>
          <p:cNvSpPr>
            <a:spLocks noGrp="1"/>
          </p:cNvSpPr>
          <p:nvPr>
            <p:ph type="title"/>
          </p:nvPr>
        </p:nvSpPr>
        <p:spPr>
          <a:xfrm>
            <a:off x="92676" y="49428"/>
            <a:ext cx="12099324" cy="809368"/>
          </a:xfrm>
        </p:spPr>
        <p:txBody>
          <a:bodyPr>
            <a:normAutofit/>
          </a:bodyPr>
          <a:lstStyle/>
          <a:p>
            <a:pPr algn="ctr"/>
            <a:r>
              <a:rPr lang="en-US" sz="4000" dirty="0"/>
              <a:t>Terebellum image with a mighty mini 2 nights later</a:t>
            </a:r>
          </a:p>
        </p:txBody>
      </p:sp>
      <p:sp>
        <p:nvSpPr>
          <p:cNvPr id="10" name="TextBox 9">
            <a:extLst>
              <a:ext uri="{FF2B5EF4-FFF2-40B4-BE49-F238E27FC236}">
                <a16:creationId xmlns:a16="http://schemas.microsoft.com/office/drawing/2014/main" id="{B3DD2C42-CCCE-4EBC-9BD0-75594D222AB9}"/>
              </a:ext>
            </a:extLst>
          </p:cNvPr>
          <p:cNvSpPr txBox="1"/>
          <p:nvPr/>
        </p:nvSpPr>
        <p:spPr>
          <a:xfrm>
            <a:off x="8138160" y="4663440"/>
            <a:ext cx="495649" cy="461665"/>
          </a:xfrm>
          <a:prstGeom prst="rect">
            <a:avLst/>
          </a:prstGeom>
          <a:noFill/>
        </p:spPr>
        <p:txBody>
          <a:bodyPr wrap="none" rtlCol="0">
            <a:spAutoFit/>
          </a:bodyPr>
          <a:lstStyle/>
          <a:p>
            <a:r>
              <a:rPr lang="en-US" sz="2400" dirty="0">
                <a:solidFill>
                  <a:srgbClr val="FFFF00"/>
                </a:solidFill>
              </a:rPr>
              <a:t>62</a:t>
            </a:r>
          </a:p>
        </p:txBody>
      </p:sp>
      <p:sp>
        <p:nvSpPr>
          <p:cNvPr id="11" name="TextBox 10">
            <a:extLst>
              <a:ext uri="{FF2B5EF4-FFF2-40B4-BE49-F238E27FC236}">
                <a16:creationId xmlns:a16="http://schemas.microsoft.com/office/drawing/2014/main" id="{525C2C07-6D62-4D86-81E7-C13D77FFFEC6}"/>
              </a:ext>
            </a:extLst>
          </p:cNvPr>
          <p:cNvSpPr txBox="1"/>
          <p:nvPr/>
        </p:nvSpPr>
        <p:spPr>
          <a:xfrm>
            <a:off x="10058400" y="3017520"/>
            <a:ext cx="495649" cy="461665"/>
          </a:xfrm>
          <a:prstGeom prst="rect">
            <a:avLst/>
          </a:prstGeom>
          <a:noFill/>
        </p:spPr>
        <p:txBody>
          <a:bodyPr wrap="none" rtlCol="0">
            <a:spAutoFit/>
          </a:bodyPr>
          <a:lstStyle/>
          <a:p>
            <a:r>
              <a:rPr lang="en-US" sz="2400" dirty="0">
                <a:solidFill>
                  <a:srgbClr val="FFFF00"/>
                </a:solidFill>
              </a:rPr>
              <a:t>59</a:t>
            </a:r>
          </a:p>
        </p:txBody>
      </p:sp>
      <p:sp>
        <p:nvSpPr>
          <p:cNvPr id="12" name="TextBox 11">
            <a:extLst>
              <a:ext uri="{FF2B5EF4-FFF2-40B4-BE49-F238E27FC236}">
                <a16:creationId xmlns:a16="http://schemas.microsoft.com/office/drawing/2014/main" id="{EC2AC4CD-DDFB-4E5B-BBB9-C0B3C263002F}"/>
              </a:ext>
            </a:extLst>
          </p:cNvPr>
          <p:cNvSpPr txBox="1"/>
          <p:nvPr/>
        </p:nvSpPr>
        <p:spPr>
          <a:xfrm>
            <a:off x="8686800" y="1554480"/>
            <a:ext cx="495649" cy="461665"/>
          </a:xfrm>
          <a:prstGeom prst="rect">
            <a:avLst/>
          </a:prstGeom>
          <a:noFill/>
        </p:spPr>
        <p:txBody>
          <a:bodyPr wrap="none" rtlCol="0">
            <a:spAutoFit/>
          </a:bodyPr>
          <a:lstStyle/>
          <a:p>
            <a:r>
              <a:rPr lang="en-US" sz="2400" dirty="0">
                <a:solidFill>
                  <a:srgbClr val="FFFF00"/>
                </a:solidFill>
              </a:rPr>
              <a:t>60</a:t>
            </a:r>
          </a:p>
        </p:txBody>
      </p:sp>
      <p:sp>
        <p:nvSpPr>
          <p:cNvPr id="13" name="TextBox 12">
            <a:extLst>
              <a:ext uri="{FF2B5EF4-FFF2-40B4-BE49-F238E27FC236}">
                <a16:creationId xmlns:a16="http://schemas.microsoft.com/office/drawing/2014/main" id="{B21D546B-7990-45F0-9F90-1AB7406035EA}"/>
              </a:ext>
            </a:extLst>
          </p:cNvPr>
          <p:cNvSpPr txBox="1"/>
          <p:nvPr/>
        </p:nvSpPr>
        <p:spPr>
          <a:xfrm>
            <a:off x="9966960" y="1280160"/>
            <a:ext cx="431528" cy="523220"/>
          </a:xfrm>
          <a:prstGeom prst="rect">
            <a:avLst/>
          </a:prstGeom>
          <a:noFill/>
        </p:spPr>
        <p:txBody>
          <a:bodyPr wrap="none" rtlCol="0">
            <a:spAutoFit/>
          </a:bodyPr>
          <a:lstStyle/>
          <a:p>
            <a:r>
              <a:rPr lang="en-US" sz="2800" b="1" dirty="0">
                <a:solidFill>
                  <a:srgbClr val="FFFF00"/>
                </a:solidFill>
                <a:sym typeface="Symbol" panose="05050102010706020507" pitchFamily="18" charset="2"/>
              </a:rPr>
              <a:t></a:t>
            </a:r>
            <a:endParaRPr lang="en-US" sz="2800" b="1" dirty="0">
              <a:solidFill>
                <a:srgbClr val="FFFF00"/>
              </a:solidFill>
            </a:endParaRPr>
          </a:p>
        </p:txBody>
      </p:sp>
      <p:sp>
        <p:nvSpPr>
          <p:cNvPr id="15" name="TextBox 14">
            <a:extLst>
              <a:ext uri="{FF2B5EF4-FFF2-40B4-BE49-F238E27FC236}">
                <a16:creationId xmlns:a16="http://schemas.microsoft.com/office/drawing/2014/main" id="{E2B139B6-2152-46AB-AC88-9EE70184EB1A}"/>
              </a:ext>
            </a:extLst>
          </p:cNvPr>
          <p:cNvSpPr txBox="1"/>
          <p:nvPr/>
        </p:nvSpPr>
        <p:spPr>
          <a:xfrm>
            <a:off x="0" y="822960"/>
            <a:ext cx="12093503" cy="6494085"/>
          </a:xfrm>
          <a:prstGeom prst="rect">
            <a:avLst/>
          </a:prstGeom>
          <a:noFill/>
        </p:spPr>
        <p:txBody>
          <a:bodyPr wrap="none" rtlCol="0">
            <a:spAutoFit/>
          </a:bodyPr>
          <a:lstStyle/>
          <a:p>
            <a:r>
              <a:rPr lang="en-US" sz="2800" dirty="0"/>
              <a:t>The mystery is solved. With our</a:t>
            </a:r>
          </a:p>
          <a:p>
            <a:r>
              <a:rPr lang="en-US" sz="2800" dirty="0"/>
              <a:t>red-sensitive Runcam camera,</a:t>
            </a:r>
          </a:p>
          <a:p>
            <a:r>
              <a:rPr lang="en-US" sz="2800" dirty="0"/>
              <a:t>there is a 5</a:t>
            </a:r>
            <a:r>
              <a:rPr lang="en-US" sz="2800" baseline="30000" dirty="0"/>
              <a:t>th</a:t>
            </a:r>
            <a:r>
              <a:rPr lang="en-US" sz="2800" dirty="0"/>
              <a:t> bright star in the field,</a:t>
            </a:r>
          </a:p>
          <a:p>
            <a:r>
              <a:rPr lang="en-US" sz="2800" dirty="0"/>
              <a:t>not just the 4 stars with </a:t>
            </a:r>
            <a:r>
              <a:rPr lang="en-US" sz="2800" dirty="0" err="1"/>
              <a:t>Flamsteed</a:t>
            </a:r>
            <a:r>
              <a:rPr lang="en-US" sz="2800" dirty="0"/>
              <a:t> </a:t>
            </a:r>
          </a:p>
          <a:p>
            <a:r>
              <a:rPr lang="en-US" sz="2800" dirty="0"/>
              <a:t>numbers &amp; Greek letters that are</a:t>
            </a:r>
          </a:p>
          <a:p>
            <a:r>
              <a:rPr lang="en-US" sz="2800" dirty="0"/>
              <a:t>all about 4 ½ mag. The other star, </a:t>
            </a:r>
          </a:p>
          <a:p>
            <a:r>
              <a:rPr lang="en-US" sz="2800" dirty="0"/>
              <a:t>appearing at about 5 ½ mag., is the</a:t>
            </a:r>
          </a:p>
          <a:p>
            <a:r>
              <a:rPr lang="en-US" sz="2800" dirty="0"/>
              <a:t>red (spectral type M8) star</a:t>
            </a:r>
          </a:p>
          <a:p>
            <a:r>
              <a:rPr lang="en-US" sz="2800" dirty="0"/>
              <a:t>V1943 Sagittarii, plotted as an</a:t>
            </a:r>
          </a:p>
          <a:p>
            <a:r>
              <a:rPr lang="en-US" sz="2800" dirty="0"/>
              <a:t>indistinct 7.7-mag. star on the </a:t>
            </a:r>
          </a:p>
          <a:p>
            <a:r>
              <a:rPr lang="en-US" sz="2800" dirty="0"/>
              <a:t>Guide chart I used. The two stars in</a:t>
            </a:r>
          </a:p>
          <a:p>
            <a:r>
              <a:rPr lang="en-US" sz="2800" dirty="0"/>
              <a:t>my maxi video view shown on the</a:t>
            </a:r>
          </a:p>
          <a:p>
            <a:r>
              <a:rPr lang="en-US" sz="2800" dirty="0"/>
              <a:t>previous slide were V1943 and 62. I couldn’t see them well enough with my visual</a:t>
            </a:r>
          </a:p>
          <a:p>
            <a:r>
              <a:rPr lang="en-US" sz="2800" dirty="0"/>
              <a:t>finder, but I would have quickly figured it out if I had used our mighty mini finder.</a:t>
            </a:r>
          </a:p>
          <a:p>
            <a:r>
              <a:rPr lang="en-US" sz="2400" dirty="0"/>
              <a:t>.</a:t>
            </a:r>
          </a:p>
        </p:txBody>
      </p:sp>
      <p:sp>
        <p:nvSpPr>
          <p:cNvPr id="6" name="TextBox 5">
            <a:extLst>
              <a:ext uri="{FF2B5EF4-FFF2-40B4-BE49-F238E27FC236}">
                <a16:creationId xmlns:a16="http://schemas.microsoft.com/office/drawing/2014/main" id="{B1C17EB6-C54E-4624-83E3-57B1BB877C36}"/>
              </a:ext>
            </a:extLst>
          </p:cNvPr>
          <p:cNvSpPr txBox="1"/>
          <p:nvPr/>
        </p:nvSpPr>
        <p:spPr>
          <a:xfrm>
            <a:off x="6142338" y="4389120"/>
            <a:ext cx="981359" cy="461665"/>
          </a:xfrm>
          <a:prstGeom prst="rect">
            <a:avLst/>
          </a:prstGeom>
          <a:noFill/>
        </p:spPr>
        <p:txBody>
          <a:bodyPr wrap="none" rtlCol="0">
            <a:spAutoFit/>
          </a:bodyPr>
          <a:lstStyle/>
          <a:p>
            <a:r>
              <a:rPr lang="en-US" sz="2400" dirty="0">
                <a:solidFill>
                  <a:srgbClr val="FFFF00"/>
                </a:solidFill>
              </a:rPr>
              <a:t>V1943</a:t>
            </a:r>
          </a:p>
        </p:txBody>
      </p:sp>
    </p:spTree>
    <p:extLst>
      <p:ext uri="{BB962C8B-B14F-4D97-AF65-F5344CB8AC3E}">
        <p14:creationId xmlns:p14="http://schemas.microsoft.com/office/powerpoint/2010/main" val="616389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272AA-EB79-404F-BA1C-390E44A0AC0F}"/>
              </a:ext>
            </a:extLst>
          </p:cNvPr>
          <p:cNvSpPr>
            <a:spLocks noGrp="1"/>
          </p:cNvSpPr>
          <p:nvPr>
            <p:ph type="title"/>
          </p:nvPr>
        </p:nvSpPr>
        <p:spPr>
          <a:xfrm>
            <a:off x="92676" y="49428"/>
            <a:ext cx="12099324" cy="809368"/>
          </a:xfrm>
        </p:spPr>
        <p:txBody>
          <a:bodyPr>
            <a:normAutofit/>
          </a:bodyPr>
          <a:lstStyle/>
          <a:p>
            <a:pPr algn="ctr"/>
            <a:r>
              <a:rPr lang="en-US" sz="4000" dirty="0"/>
              <a:t>The pre-point chart showing the Terebellum asterism</a:t>
            </a:r>
          </a:p>
        </p:txBody>
      </p:sp>
      <p:pic>
        <p:nvPicPr>
          <p:cNvPr id="4" name="Picture 3" descr="A picture containing nature, rain&#10;&#10;Description automatically generated">
            <a:extLst>
              <a:ext uri="{FF2B5EF4-FFF2-40B4-BE49-F238E27FC236}">
                <a16:creationId xmlns:a16="http://schemas.microsoft.com/office/drawing/2014/main" id="{934F730C-3470-4ED2-B14F-6C08E3908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0" y="1864274"/>
            <a:ext cx="7340335" cy="4765125"/>
          </a:xfrm>
          <a:prstGeom prst="rect">
            <a:avLst/>
          </a:prstGeom>
        </p:spPr>
      </p:pic>
      <p:pic>
        <p:nvPicPr>
          <p:cNvPr id="8" name="Picture 7" descr="A picture containing outdoor, photo, person, street&#10;&#10;Description automatically generated">
            <a:extLst>
              <a:ext uri="{FF2B5EF4-FFF2-40B4-BE49-F238E27FC236}">
                <a16:creationId xmlns:a16="http://schemas.microsoft.com/office/drawing/2014/main" id="{E3AA1151-6D11-4E08-865D-AB4EC04EF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76" y="778477"/>
            <a:ext cx="5620770" cy="4097282"/>
          </a:xfrm>
          <a:prstGeom prst="rect">
            <a:avLst/>
          </a:prstGeom>
        </p:spPr>
      </p:pic>
      <p:sp>
        <p:nvSpPr>
          <p:cNvPr id="9" name="TextBox 8">
            <a:extLst>
              <a:ext uri="{FF2B5EF4-FFF2-40B4-BE49-F238E27FC236}">
                <a16:creationId xmlns:a16="http://schemas.microsoft.com/office/drawing/2014/main" id="{5F0DBC4A-F5A3-4EE8-A728-CA72E8917C81}"/>
              </a:ext>
            </a:extLst>
          </p:cNvPr>
          <p:cNvSpPr txBox="1"/>
          <p:nvPr/>
        </p:nvSpPr>
        <p:spPr>
          <a:xfrm>
            <a:off x="5826211" y="731520"/>
            <a:ext cx="6268063" cy="1200329"/>
          </a:xfrm>
          <a:prstGeom prst="rect">
            <a:avLst/>
          </a:prstGeom>
          <a:noFill/>
        </p:spPr>
        <p:txBody>
          <a:bodyPr wrap="none" rtlCol="0">
            <a:spAutoFit/>
          </a:bodyPr>
          <a:lstStyle/>
          <a:p>
            <a:r>
              <a:rPr lang="en-US" sz="2400" dirty="0"/>
              <a:t>V1943 is marked, plotted as 8</a:t>
            </a:r>
            <a:r>
              <a:rPr lang="en-US" sz="2400" baseline="30000" dirty="0"/>
              <a:t>th</a:t>
            </a:r>
            <a:r>
              <a:rPr lang="en-US" sz="2400" dirty="0"/>
              <a:t> mag. but appear-</a:t>
            </a:r>
          </a:p>
          <a:p>
            <a:r>
              <a:rPr lang="en-US" sz="2400" dirty="0" err="1"/>
              <a:t>ing</a:t>
            </a:r>
            <a:r>
              <a:rPr lang="en-US" sz="2400" dirty="0"/>
              <a:t> as about 5 ½ mag. in my maxi FOV, shown </a:t>
            </a:r>
          </a:p>
          <a:p>
            <a:r>
              <a:rPr lang="en-US" sz="2400" dirty="0"/>
              <a:t>below.</a:t>
            </a:r>
          </a:p>
        </p:txBody>
      </p:sp>
      <p:sp>
        <p:nvSpPr>
          <p:cNvPr id="10" name="TextBox 9">
            <a:extLst>
              <a:ext uri="{FF2B5EF4-FFF2-40B4-BE49-F238E27FC236}">
                <a16:creationId xmlns:a16="http://schemas.microsoft.com/office/drawing/2014/main" id="{B3DD2C42-CCCE-4EBC-9BD0-75594D222AB9}"/>
              </a:ext>
            </a:extLst>
          </p:cNvPr>
          <p:cNvSpPr txBox="1"/>
          <p:nvPr/>
        </p:nvSpPr>
        <p:spPr>
          <a:xfrm>
            <a:off x="7196328" y="4297680"/>
            <a:ext cx="418704" cy="369332"/>
          </a:xfrm>
          <a:prstGeom prst="rect">
            <a:avLst/>
          </a:prstGeom>
          <a:noFill/>
        </p:spPr>
        <p:txBody>
          <a:bodyPr wrap="none" rtlCol="0">
            <a:spAutoFit/>
          </a:bodyPr>
          <a:lstStyle/>
          <a:p>
            <a:r>
              <a:rPr lang="en-US" dirty="0"/>
              <a:t>62</a:t>
            </a:r>
          </a:p>
        </p:txBody>
      </p:sp>
      <p:sp>
        <p:nvSpPr>
          <p:cNvPr id="11" name="TextBox 10">
            <a:extLst>
              <a:ext uri="{FF2B5EF4-FFF2-40B4-BE49-F238E27FC236}">
                <a16:creationId xmlns:a16="http://schemas.microsoft.com/office/drawing/2014/main" id="{525C2C07-6D62-4D86-81E7-C13D77FFFEC6}"/>
              </a:ext>
            </a:extLst>
          </p:cNvPr>
          <p:cNvSpPr txBox="1"/>
          <p:nvPr/>
        </p:nvSpPr>
        <p:spPr>
          <a:xfrm>
            <a:off x="7589520" y="4206240"/>
            <a:ext cx="418704" cy="369332"/>
          </a:xfrm>
          <a:prstGeom prst="rect">
            <a:avLst/>
          </a:prstGeom>
          <a:noFill/>
        </p:spPr>
        <p:txBody>
          <a:bodyPr wrap="none" rtlCol="0">
            <a:spAutoFit/>
          </a:bodyPr>
          <a:lstStyle/>
          <a:p>
            <a:r>
              <a:rPr lang="en-US" dirty="0"/>
              <a:t>59</a:t>
            </a:r>
          </a:p>
        </p:txBody>
      </p:sp>
      <p:sp>
        <p:nvSpPr>
          <p:cNvPr id="12" name="TextBox 11">
            <a:extLst>
              <a:ext uri="{FF2B5EF4-FFF2-40B4-BE49-F238E27FC236}">
                <a16:creationId xmlns:a16="http://schemas.microsoft.com/office/drawing/2014/main" id="{EC2AC4CD-DDFB-4E5B-BBB9-C0B3C263002F}"/>
              </a:ext>
            </a:extLst>
          </p:cNvPr>
          <p:cNvSpPr txBox="1"/>
          <p:nvPr/>
        </p:nvSpPr>
        <p:spPr>
          <a:xfrm>
            <a:off x="7315200" y="3410712"/>
            <a:ext cx="418704" cy="369332"/>
          </a:xfrm>
          <a:prstGeom prst="rect">
            <a:avLst/>
          </a:prstGeom>
          <a:noFill/>
        </p:spPr>
        <p:txBody>
          <a:bodyPr wrap="none" rtlCol="0">
            <a:spAutoFit/>
          </a:bodyPr>
          <a:lstStyle/>
          <a:p>
            <a:r>
              <a:rPr lang="en-US" dirty="0"/>
              <a:t>60</a:t>
            </a:r>
          </a:p>
        </p:txBody>
      </p:sp>
      <p:sp>
        <p:nvSpPr>
          <p:cNvPr id="13" name="TextBox 12">
            <a:extLst>
              <a:ext uri="{FF2B5EF4-FFF2-40B4-BE49-F238E27FC236}">
                <a16:creationId xmlns:a16="http://schemas.microsoft.com/office/drawing/2014/main" id="{B21D546B-7990-45F0-9F90-1AB7406035EA}"/>
              </a:ext>
            </a:extLst>
          </p:cNvPr>
          <p:cNvSpPr txBox="1"/>
          <p:nvPr/>
        </p:nvSpPr>
        <p:spPr>
          <a:xfrm>
            <a:off x="7818120" y="3566160"/>
            <a:ext cx="343364" cy="369332"/>
          </a:xfrm>
          <a:prstGeom prst="rect">
            <a:avLst/>
          </a:prstGeom>
          <a:noFill/>
        </p:spPr>
        <p:txBody>
          <a:bodyPr wrap="none" rtlCol="0">
            <a:spAutoFit/>
          </a:bodyPr>
          <a:lstStyle/>
          <a:p>
            <a:r>
              <a:rPr lang="en-US" b="1" dirty="0">
                <a:sym typeface="Symbol" panose="05050102010706020507" pitchFamily="18" charset="2"/>
              </a:rPr>
              <a:t></a:t>
            </a:r>
            <a:endParaRPr lang="en-US" b="1" dirty="0"/>
          </a:p>
        </p:txBody>
      </p:sp>
      <p:sp>
        <p:nvSpPr>
          <p:cNvPr id="14" name="TextBox 13">
            <a:extLst>
              <a:ext uri="{FF2B5EF4-FFF2-40B4-BE49-F238E27FC236}">
                <a16:creationId xmlns:a16="http://schemas.microsoft.com/office/drawing/2014/main" id="{1395B510-635F-4D53-8056-B0BFB7E56D9E}"/>
              </a:ext>
            </a:extLst>
          </p:cNvPr>
          <p:cNvSpPr txBox="1"/>
          <p:nvPr/>
        </p:nvSpPr>
        <p:spPr>
          <a:xfrm>
            <a:off x="7589520" y="3291840"/>
            <a:ext cx="1463927" cy="430887"/>
          </a:xfrm>
          <a:prstGeom prst="rect">
            <a:avLst/>
          </a:prstGeom>
          <a:noFill/>
        </p:spPr>
        <p:txBody>
          <a:bodyPr wrap="none" rtlCol="0">
            <a:spAutoFit/>
          </a:bodyPr>
          <a:lstStyle/>
          <a:p>
            <a:r>
              <a:rPr lang="en-US" sz="2200" dirty="0"/>
              <a:t>Terebellum</a:t>
            </a:r>
          </a:p>
        </p:txBody>
      </p:sp>
      <p:sp>
        <p:nvSpPr>
          <p:cNvPr id="16" name="TextBox 15">
            <a:extLst>
              <a:ext uri="{FF2B5EF4-FFF2-40B4-BE49-F238E27FC236}">
                <a16:creationId xmlns:a16="http://schemas.microsoft.com/office/drawing/2014/main" id="{0E625DCD-FD23-479F-AD3C-DAF2FFD361B7}"/>
              </a:ext>
            </a:extLst>
          </p:cNvPr>
          <p:cNvSpPr txBox="1"/>
          <p:nvPr/>
        </p:nvSpPr>
        <p:spPr>
          <a:xfrm>
            <a:off x="9520881" y="5727357"/>
            <a:ext cx="1811458" cy="461665"/>
          </a:xfrm>
          <a:prstGeom prst="rect">
            <a:avLst/>
          </a:prstGeom>
          <a:noFill/>
        </p:spPr>
        <p:txBody>
          <a:bodyPr wrap="none" rtlCol="0">
            <a:spAutoFit/>
          </a:bodyPr>
          <a:lstStyle/>
          <a:p>
            <a:r>
              <a:rPr lang="en-US" sz="2400" dirty="0"/>
              <a:t>SAGITTARIUS</a:t>
            </a:r>
          </a:p>
        </p:txBody>
      </p:sp>
      <p:sp>
        <p:nvSpPr>
          <p:cNvPr id="17" name="TextBox 16">
            <a:extLst>
              <a:ext uri="{FF2B5EF4-FFF2-40B4-BE49-F238E27FC236}">
                <a16:creationId xmlns:a16="http://schemas.microsoft.com/office/drawing/2014/main" id="{1F508E63-E552-4676-A486-7C5F68DF7079}"/>
              </a:ext>
            </a:extLst>
          </p:cNvPr>
          <p:cNvSpPr txBox="1"/>
          <p:nvPr/>
        </p:nvSpPr>
        <p:spPr>
          <a:xfrm>
            <a:off x="2007973" y="1005840"/>
            <a:ext cx="3284554" cy="707886"/>
          </a:xfrm>
          <a:prstGeom prst="rect">
            <a:avLst/>
          </a:prstGeom>
          <a:noFill/>
        </p:spPr>
        <p:txBody>
          <a:bodyPr wrap="none" rtlCol="0">
            <a:spAutoFit/>
          </a:bodyPr>
          <a:lstStyle/>
          <a:p>
            <a:r>
              <a:rPr lang="en-US" sz="2000" dirty="0">
                <a:solidFill>
                  <a:srgbClr val="FFFF00"/>
                </a:solidFill>
              </a:rPr>
              <a:t>From video recorded with the</a:t>
            </a:r>
          </a:p>
          <a:p>
            <a:r>
              <a:rPr lang="en-US" sz="2000" dirty="0">
                <a:solidFill>
                  <a:srgbClr val="FFFF00"/>
                </a:solidFill>
              </a:rPr>
              <a:t>12cm “maxi” system</a:t>
            </a:r>
          </a:p>
        </p:txBody>
      </p:sp>
      <p:cxnSp>
        <p:nvCxnSpPr>
          <p:cNvPr id="5" name="Straight Arrow Connector 4">
            <a:extLst>
              <a:ext uri="{FF2B5EF4-FFF2-40B4-BE49-F238E27FC236}">
                <a16:creationId xmlns:a16="http://schemas.microsoft.com/office/drawing/2014/main" id="{CCF5A8E6-BF5C-4A00-8B4E-8A532C65EA72}"/>
              </a:ext>
            </a:extLst>
          </p:cNvPr>
          <p:cNvCxnSpPr>
            <a:cxnSpLocks/>
          </p:cNvCxnSpPr>
          <p:nvPr/>
        </p:nvCxnSpPr>
        <p:spPr>
          <a:xfrm>
            <a:off x="6419088" y="3886200"/>
            <a:ext cx="295469" cy="36218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08F04A-5CF5-464F-ADFA-68D8CF847F2E}"/>
              </a:ext>
            </a:extLst>
          </p:cNvPr>
          <p:cNvSpPr txBox="1"/>
          <p:nvPr/>
        </p:nvSpPr>
        <p:spPr>
          <a:xfrm>
            <a:off x="5724144" y="3657600"/>
            <a:ext cx="784189" cy="369332"/>
          </a:xfrm>
          <a:prstGeom prst="rect">
            <a:avLst/>
          </a:prstGeom>
          <a:noFill/>
        </p:spPr>
        <p:txBody>
          <a:bodyPr wrap="none" rtlCol="0">
            <a:spAutoFit/>
          </a:bodyPr>
          <a:lstStyle/>
          <a:p>
            <a:r>
              <a:rPr lang="en-US" b="1" dirty="0"/>
              <a:t>V1943</a:t>
            </a:r>
          </a:p>
        </p:txBody>
      </p:sp>
      <p:sp>
        <p:nvSpPr>
          <p:cNvPr id="18" name="Rectangle 17">
            <a:extLst>
              <a:ext uri="{FF2B5EF4-FFF2-40B4-BE49-F238E27FC236}">
                <a16:creationId xmlns:a16="http://schemas.microsoft.com/office/drawing/2014/main" id="{5DB92590-B873-48F2-B7B4-8C8B3FD86B61}"/>
              </a:ext>
            </a:extLst>
          </p:cNvPr>
          <p:cNvSpPr/>
          <p:nvPr/>
        </p:nvSpPr>
        <p:spPr>
          <a:xfrm>
            <a:off x="6704978" y="4149969"/>
            <a:ext cx="715221" cy="578235"/>
          </a:xfrm>
          <a:prstGeom prst="rect">
            <a:avLst/>
          </a:prstGeom>
          <a:solidFill>
            <a:schemeClr val="accent1">
              <a:alpha val="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2E0B9C-0C11-4997-B690-A26C76268E08}"/>
              </a:ext>
            </a:extLst>
          </p:cNvPr>
          <p:cNvSpPr txBox="1"/>
          <p:nvPr/>
        </p:nvSpPr>
        <p:spPr>
          <a:xfrm>
            <a:off x="-1" y="4942248"/>
            <a:ext cx="4959077" cy="1754326"/>
          </a:xfrm>
          <a:prstGeom prst="rect">
            <a:avLst/>
          </a:prstGeom>
          <a:noFill/>
        </p:spPr>
        <p:txBody>
          <a:bodyPr wrap="square" rtlCol="0">
            <a:spAutoFit/>
          </a:bodyPr>
          <a:lstStyle/>
          <a:p>
            <a:r>
              <a:rPr lang="en-US" sz="1800" dirty="0"/>
              <a:t>The small rectangle on the left </a:t>
            </a:r>
            <a:r>
              <a:rPr lang="en-US" dirty="0"/>
              <a:t>side of the chart to the right </a:t>
            </a:r>
            <a:r>
              <a:rPr lang="en-US" sz="1800" dirty="0"/>
              <a:t>enclosing V1943 &amp; 62 Sagittarii shows the</a:t>
            </a:r>
          </a:p>
          <a:p>
            <a:r>
              <a:rPr lang="en-US" dirty="0"/>
              <a:t>FOV of the image from the “maxi” video above while the large rectangle shows the mighty mini FOV shown in the previous slide. The 5</a:t>
            </a:r>
            <a:r>
              <a:rPr lang="en-US" dirty="0">
                <a:sym typeface="Symbol" panose="05050102010706020507" pitchFamily="18" charset="2"/>
              </a:rPr>
              <a:t> diameter</a:t>
            </a:r>
          </a:p>
          <a:p>
            <a:r>
              <a:rPr lang="en-US" dirty="0">
                <a:sym typeface="Symbol" panose="05050102010706020507" pitchFamily="18" charset="2"/>
              </a:rPr>
              <a:t>circle at the center</a:t>
            </a:r>
            <a:endParaRPr lang="en-US" dirty="0"/>
          </a:p>
        </p:txBody>
      </p:sp>
      <p:sp>
        <p:nvSpPr>
          <p:cNvPr id="6" name="Rectangle 5">
            <a:extLst>
              <a:ext uri="{FF2B5EF4-FFF2-40B4-BE49-F238E27FC236}">
                <a16:creationId xmlns:a16="http://schemas.microsoft.com/office/drawing/2014/main" id="{098D1BC5-4F6F-4A84-9F17-3966C897D313}"/>
              </a:ext>
            </a:extLst>
          </p:cNvPr>
          <p:cNvSpPr/>
          <p:nvPr/>
        </p:nvSpPr>
        <p:spPr>
          <a:xfrm rot="840000">
            <a:off x="6381731" y="3543683"/>
            <a:ext cx="1715046" cy="129386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927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00DA-DBB2-49AE-AC7D-35769B642B58}"/>
              </a:ext>
            </a:extLst>
          </p:cNvPr>
          <p:cNvSpPr>
            <a:spLocks noGrp="1"/>
          </p:cNvSpPr>
          <p:nvPr>
            <p:ph type="title"/>
          </p:nvPr>
        </p:nvSpPr>
        <p:spPr>
          <a:xfrm>
            <a:off x="85969" y="1"/>
            <a:ext cx="12035693" cy="781537"/>
          </a:xfrm>
        </p:spPr>
        <p:txBody>
          <a:bodyPr>
            <a:normAutofit/>
          </a:bodyPr>
          <a:lstStyle/>
          <a:p>
            <a:pPr algn="ctr"/>
            <a:r>
              <a:rPr lang="en-US" sz="4200" dirty="0"/>
              <a:t>A way to identify very red stars on our charts</a:t>
            </a:r>
          </a:p>
        </p:txBody>
      </p:sp>
      <p:sp>
        <p:nvSpPr>
          <p:cNvPr id="3" name="Content Placeholder 2">
            <a:extLst>
              <a:ext uri="{FF2B5EF4-FFF2-40B4-BE49-F238E27FC236}">
                <a16:creationId xmlns:a16="http://schemas.microsoft.com/office/drawing/2014/main" id="{8371764D-2900-44DC-86E7-554AA4651041}"/>
              </a:ext>
            </a:extLst>
          </p:cNvPr>
          <p:cNvSpPr>
            <a:spLocks noGrp="1"/>
          </p:cNvSpPr>
          <p:nvPr>
            <p:ph idx="1"/>
          </p:nvPr>
        </p:nvSpPr>
        <p:spPr>
          <a:xfrm>
            <a:off x="212942" y="713984"/>
            <a:ext cx="11730625" cy="5893495"/>
          </a:xfrm>
        </p:spPr>
        <p:txBody>
          <a:bodyPr>
            <a:normAutofit lnSpcReduction="10000"/>
          </a:bodyPr>
          <a:lstStyle/>
          <a:p>
            <a:r>
              <a:rPr lang="en-US" dirty="0"/>
              <a:t>With Guide8/9, you can click on the star to find out its spectral type &amp; variable name (if any), but doing that for many stars is too tedious.</a:t>
            </a:r>
          </a:p>
          <a:p>
            <a:r>
              <a:rPr lang="en-US" dirty="0"/>
              <a:t>But with Guide8/9, you can show the star colors, and find the red ones that are sensitive to our cameras. However, there are a lot of orange (spectral type K) stars, and it’s hard to distinguish them from the red (spectral type M) stars; it’s mainly M5 and later stars that affect us.</a:t>
            </a:r>
          </a:p>
          <a:p>
            <a:r>
              <a:rPr lang="en-US" dirty="0"/>
              <a:t>Another way with Guide8/9 is to show variable stars; that’s probably the most efficient way to find these stars, but we only care about the very red ones, the Mira and semi-regular red variables; eclipsing variables are rarely a problem.</a:t>
            </a:r>
          </a:p>
          <a:p>
            <a:r>
              <a:rPr lang="en-US" dirty="0"/>
              <a:t>I show in the following slides some examples of different variables in the Terebellum field, noting things to look out for.</a:t>
            </a:r>
          </a:p>
          <a:p>
            <a:r>
              <a:rPr lang="en-US" dirty="0"/>
              <a:t>For future use, I plan to use my video finder (so much better &amp; easier than the visual one) and have my laptop with Guide8 &amp; the pre-point line with me, so I can check out anything suspicious noticed in the video finder or scope FOV.</a:t>
            </a:r>
          </a:p>
          <a:p>
            <a:r>
              <a:rPr lang="en-US" dirty="0"/>
              <a:t>I use Guide8/9, not C2A, which probably has similar capabilities.</a:t>
            </a:r>
          </a:p>
        </p:txBody>
      </p:sp>
    </p:spTree>
    <p:extLst>
      <p:ext uri="{BB962C8B-B14F-4D97-AF65-F5344CB8AC3E}">
        <p14:creationId xmlns:p14="http://schemas.microsoft.com/office/powerpoint/2010/main" val="2469519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ain&#10;&#10;Description automatically generated">
            <a:extLst>
              <a:ext uri="{FF2B5EF4-FFF2-40B4-BE49-F238E27FC236}">
                <a16:creationId xmlns:a16="http://schemas.microsoft.com/office/drawing/2014/main" id="{91535FEB-192F-4E26-AFBE-EF2EA4535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385" y="62630"/>
            <a:ext cx="10496122" cy="6732740"/>
          </a:xfrm>
          <a:prstGeom prst="rect">
            <a:avLst/>
          </a:prstGeom>
        </p:spPr>
      </p:pic>
      <p:sp>
        <p:nvSpPr>
          <p:cNvPr id="2" name="Title 1">
            <a:extLst>
              <a:ext uri="{FF2B5EF4-FFF2-40B4-BE49-F238E27FC236}">
                <a16:creationId xmlns:a16="http://schemas.microsoft.com/office/drawing/2014/main" id="{7328BA63-8F17-44E3-9441-FA14663836C4}"/>
              </a:ext>
            </a:extLst>
          </p:cNvPr>
          <p:cNvSpPr>
            <a:spLocks noGrp="1"/>
          </p:cNvSpPr>
          <p:nvPr>
            <p:ph type="title"/>
          </p:nvPr>
        </p:nvSpPr>
        <p:spPr>
          <a:xfrm>
            <a:off x="68893" y="0"/>
            <a:ext cx="12123107" cy="820455"/>
          </a:xfrm>
        </p:spPr>
        <p:txBody>
          <a:bodyPr>
            <a:noAutofit/>
          </a:bodyPr>
          <a:lstStyle/>
          <a:p>
            <a:pPr algn="ctr"/>
            <a:r>
              <a:rPr lang="en-US" sz="5400" b="1" dirty="0">
                <a:solidFill>
                  <a:srgbClr val="FF0000"/>
                </a:solidFill>
              </a:rPr>
              <a:t>Terebellum field showing variables</a:t>
            </a:r>
          </a:p>
        </p:txBody>
      </p:sp>
      <p:sp>
        <p:nvSpPr>
          <p:cNvPr id="7" name="TextBox 6">
            <a:extLst>
              <a:ext uri="{FF2B5EF4-FFF2-40B4-BE49-F238E27FC236}">
                <a16:creationId xmlns:a16="http://schemas.microsoft.com/office/drawing/2014/main" id="{6E095D20-1145-46BA-A7AF-FAADC0DC1412}"/>
              </a:ext>
            </a:extLst>
          </p:cNvPr>
          <p:cNvSpPr txBox="1"/>
          <p:nvPr/>
        </p:nvSpPr>
        <p:spPr>
          <a:xfrm>
            <a:off x="6306855" y="3291840"/>
            <a:ext cx="2223686" cy="707886"/>
          </a:xfrm>
          <a:prstGeom prst="rect">
            <a:avLst/>
          </a:prstGeom>
          <a:noFill/>
        </p:spPr>
        <p:txBody>
          <a:bodyPr wrap="none" rtlCol="0">
            <a:spAutoFit/>
          </a:bodyPr>
          <a:lstStyle/>
          <a:p>
            <a:r>
              <a:rPr lang="en-US" sz="4000" dirty="0">
                <a:solidFill>
                  <a:srgbClr val="FF0000"/>
                </a:solidFill>
              </a:rPr>
              <a:t>________</a:t>
            </a:r>
          </a:p>
        </p:txBody>
      </p:sp>
      <p:sp>
        <p:nvSpPr>
          <p:cNvPr id="8" name="TextBox 7">
            <a:extLst>
              <a:ext uri="{FF2B5EF4-FFF2-40B4-BE49-F238E27FC236}">
                <a16:creationId xmlns:a16="http://schemas.microsoft.com/office/drawing/2014/main" id="{85EE6D48-F08C-47F5-8547-5E5CE547DE34}"/>
              </a:ext>
            </a:extLst>
          </p:cNvPr>
          <p:cNvSpPr txBox="1"/>
          <p:nvPr/>
        </p:nvSpPr>
        <p:spPr>
          <a:xfrm>
            <a:off x="217357" y="1086787"/>
            <a:ext cx="5341014" cy="1107996"/>
          </a:xfrm>
          <a:prstGeom prst="rect">
            <a:avLst/>
          </a:prstGeom>
          <a:solidFill>
            <a:schemeClr val="bg1"/>
          </a:solidFill>
          <a:ln>
            <a:solidFill>
              <a:schemeClr val="tx1"/>
            </a:solidFill>
          </a:ln>
        </p:spPr>
        <p:txBody>
          <a:bodyPr wrap="none" rtlCol="0">
            <a:spAutoFit/>
          </a:bodyPr>
          <a:lstStyle/>
          <a:p>
            <a:r>
              <a:rPr lang="en-US" sz="2200" b="1" dirty="0"/>
              <a:t>Normally, I turn all off except planets on the</a:t>
            </a:r>
          </a:p>
          <a:p>
            <a:r>
              <a:rPr lang="en-US" sz="2200" b="1" dirty="0"/>
              <a:t>“Data Shown” tab, but here, I turn on the</a:t>
            </a:r>
          </a:p>
          <a:p>
            <a:r>
              <a:rPr lang="en-US" sz="2200" b="1" dirty="0"/>
              <a:t>Variables as well.</a:t>
            </a:r>
          </a:p>
        </p:txBody>
      </p:sp>
      <p:sp>
        <p:nvSpPr>
          <p:cNvPr id="9" name="TextBox 8">
            <a:extLst>
              <a:ext uri="{FF2B5EF4-FFF2-40B4-BE49-F238E27FC236}">
                <a16:creationId xmlns:a16="http://schemas.microsoft.com/office/drawing/2014/main" id="{B1B8B51F-B988-46F9-8D94-AB3AFD249E86}"/>
              </a:ext>
            </a:extLst>
          </p:cNvPr>
          <p:cNvSpPr txBox="1"/>
          <p:nvPr/>
        </p:nvSpPr>
        <p:spPr>
          <a:xfrm>
            <a:off x="5441430" y="3474720"/>
            <a:ext cx="495649" cy="461665"/>
          </a:xfrm>
          <a:prstGeom prst="rect">
            <a:avLst/>
          </a:prstGeom>
          <a:noFill/>
        </p:spPr>
        <p:txBody>
          <a:bodyPr wrap="none" rtlCol="0">
            <a:spAutoFit/>
          </a:bodyPr>
          <a:lstStyle/>
          <a:p>
            <a:r>
              <a:rPr lang="en-US" sz="2400" b="1" dirty="0"/>
              <a:t>62</a:t>
            </a:r>
          </a:p>
        </p:txBody>
      </p:sp>
    </p:spTree>
    <p:extLst>
      <p:ext uri="{BB962C8B-B14F-4D97-AF65-F5344CB8AC3E}">
        <p14:creationId xmlns:p14="http://schemas.microsoft.com/office/powerpoint/2010/main" val="2005087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E15CFD37-2D2D-42D1-B418-AD29E274C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46" y="33118"/>
            <a:ext cx="10036232" cy="6758179"/>
          </a:xfrm>
          <a:prstGeom prst="rect">
            <a:avLst/>
          </a:prstGeom>
        </p:spPr>
      </p:pic>
      <p:sp>
        <p:nvSpPr>
          <p:cNvPr id="2" name="Title 1">
            <a:extLst>
              <a:ext uri="{FF2B5EF4-FFF2-40B4-BE49-F238E27FC236}">
                <a16:creationId xmlns:a16="http://schemas.microsoft.com/office/drawing/2014/main" id="{7328BA63-8F17-44E3-9441-FA14663836C4}"/>
              </a:ext>
            </a:extLst>
          </p:cNvPr>
          <p:cNvSpPr>
            <a:spLocks noGrp="1"/>
          </p:cNvSpPr>
          <p:nvPr>
            <p:ph type="title"/>
          </p:nvPr>
        </p:nvSpPr>
        <p:spPr>
          <a:xfrm>
            <a:off x="68893" y="0"/>
            <a:ext cx="12123107" cy="820455"/>
          </a:xfrm>
        </p:spPr>
        <p:txBody>
          <a:bodyPr>
            <a:noAutofit/>
          </a:bodyPr>
          <a:lstStyle/>
          <a:p>
            <a:pPr algn="ctr"/>
            <a:r>
              <a:rPr lang="en-US" sz="5400" b="1" dirty="0">
                <a:solidFill>
                  <a:srgbClr val="FF0000"/>
                </a:solidFill>
              </a:rPr>
              <a:t>Terebellum field showing star colors</a:t>
            </a:r>
          </a:p>
        </p:txBody>
      </p:sp>
      <p:sp>
        <p:nvSpPr>
          <p:cNvPr id="7" name="TextBox 6">
            <a:extLst>
              <a:ext uri="{FF2B5EF4-FFF2-40B4-BE49-F238E27FC236}">
                <a16:creationId xmlns:a16="http://schemas.microsoft.com/office/drawing/2014/main" id="{6E095D20-1145-46BA-A7AF-FAADC0DC1412}"/>
              </a:ext>
            </a:extLst>
          </p:cNvPr>
          <p:cNvSpPr txBox="1"/>
          <p:nvPr/>
        </p:nvSpPr>
        <p:spPr>
          <a:xfrm>
            <a:off x="7040880" y="3511296"/>
            <a:ext cx="1459054" cy="707886"/>
          </a:xfrm>
          <a:prstGeom prst="rect">
            <a:avLst/>
          </a:prstGeom>
          <a:noFill/>
        </p:spPr>
        <p:txBody>
          <a:bodyPr wrap="none" rtlCol="0">
            <a:spAutoFit/>
          </a:bodyPr>
          <a:lstStyle/>
          <a:p>
            <a:r>
              <a:rPr lang="en-US" sz="4000" dirty="0">
                <a:solidFill>
                  <a:srgbClr val="FF0000"/>
                </a:solidFill>
              </a:rPr>
              <a:t>_____</a:t>
            </a:r>
          </a:p>
        </p:txBody>
      </p:sp>
      <p:sp>
        <p:nvSpPr>
          <p:cNvPr id="8" name="TextBox 7">
            <a:extLst>
              <a:ext uri="{FF2B5EF4-FFF2-40B4-BE49-F238E27FC236}">
                <a16:creationId xmlns:a16="http://schemas.microsoft.com/office/drawing/2014/main" id="{85EE6D48-F08C-47F5-8547-5E5CE547DE34}"/>
              </a:ext>
            </a:extLst>
          </p:cNvPr>
          <p:cNvSpPr txBox="1"/>
          <p:nvPr/>
        </p:nvSpPr>
        <p:spPr>
          <a:xfrm>
            <a:off x="217357" y="822960"/>
            <a:ext cx="5541197" cy="1785104"/>
          </a:xfrm>
          <a:prstGeom prst="rect">
            <a:avLst/>
          </a:prstGeom>
          <a:solidFill>
            <a:schemeClr val="bg1"/>
          </a:solidFill>
          <a:ln>
            <a:solidFill>
              <a:schemeClr val="tx1"/>
            </a:solidFill>
          </a:ln>
        </p:spPr>
        <p:txBody>
          <a:bodyPr wrap="none" rtlCol="0">
            <a:spAutoFit/>
          </a:bodyPr>
          <a:lstStyle/>
          <a:p>
            <a:r>
              <a:rPr lang="en-US" sz="2200" b="1" dirty="0"/>
              <a:t>Select “Color stars” on the Star Display to find</a:t>
            </a:r>
          </a:p>
          <a:p>
            <a:r>
              <a:rPr lang="en-US" sz="2200" b="1" dirty="0"/>
              <a:t>find red spectral type M stars (2 are marked), </a:t>
            </a:r>
          </a:p>
          <a:p>
            <a:r>
              <a:rPr lang="en-US" sz="2200" b="1" dirty="0"/>
              <a:t>but they are hard to distinguish from orange, </a:t>
            </a:r>
          </a:p>
          <a:p>
            <a:r>
              <a:rPr lang="en-US" sz="2200" b="1" dirty="0"/>
              <a:t>&amp; charts with “Color stars” off are easier to </a:t>
            </a:r>
          </a:p>
          <a:p>
            <a:r>
              <a:rPr lang="en-US" sz="2200" b="1" dirty="0"/>
              <a:t>read when used at the telescope.</a:t>
            </a:r>
          </a:p>
        </p:txBody>
      </p:sp>
      <p:sp>
        <p:nvSpPr>
          <p:cNvPr id="6" name="TextBox 5">
            <a:extLst>
              <a:ext uri="{FF2B5EF4-FFF2-40B4-BE49-F238E27FC236}">
                <a16:creationId xmlns:a16="http://schemas.microsoft.com/office/drawing/2014/main" id="{D312E315-E80D-45B4-8633-62FFCED29E2C}"/>
              </a:ext>
            </a:extLst>
          </p:cNvPr>
          <p:cNvSpPr txBox="1"/>
          <p:nvPr/>
        </p:nvSpPr>
        <p:spPr>
          <a:xfrm>
            <a:off x="3657600" y="2880360"/>
            <a:ext cx="538930" cy="523220"/>
          </a:xfrm>
          <a:prstGeom prst="rect">
            <a:avLst/>
          </a:prstGeom>
          <a:noFill/>
        </p:spPr>
        <p:txBody>
          <a:bodyPr wrap="none" rtlCol="0">
            <a:spAutoFit/>
          </a:bodyPr>
          <a:lstStyle/>
          <a:p>
            <a:r>
              <a:rPr lang="en-US" sz="2800" b="1" dirty="0">
                <a:sym typeface="Symbol" panose="05050102010706020507" pitchFamily="18" charset="2"/>
              </a:rPr>
              <a:t></a:t>
            </a:r>
            <a:endParaRPr lang="en-US" sz="2800" b="1" dirty="0"/>
          </a:p>
        </p:txBody>
      </p:sp>
      <p:sp>
        <p:nvSpPr>
          <p:cNvPr id="9" name="TextBox 8">
            <a:extLst>
              <a:ext uri="{FF2B5EF4-FFF2-40B4-BE49-F238E27FC236}">
                <a16:creationId xmlns:a16="http://schemas.microsoft.com/office/drawing/2014/main" id="{112CD68E-D9BC-44F9-A4E0-3F17AE0C283C}"/>
              </a:ext>
            </a:extLst>
          </p:cNvPr>
          <p:cNvSpPr txBox="1"/>
          <p:nvPr/>
        </p:nvSpPr>
        <p:spPr>
          <a:xfrm>
            <a:off x="5486400" y="3383280"/>
            <a:ext cx="538930" cy="523220"/>
          </a:xfrm>
          <a:prstGeom prst="rect">
            <a:avLst/>
          </a:prstGeom>
          <a:noFill/>
        </p:spPr>
        <p:txBody>
          <a:bodyPr wrap="none" rtlCol="0">
            <a:spAutoFit/>
          </a:bodyPr>
          <a:lstStyle/>
          <a:p>
            <a:r>
              <a:rPr lang="en-US" sz="2800" b="1" dirty="0">
                <a:sym typeface="Symbol" panose="05050102010706020507" pitchFamily="18" charset="2"/>
              </a:rPr>
              <a:t></a:t>
            </a:r>
            <a:endParaRPr lang="en-US" sz="2800" b="1" dirty="0"/>
          </a:p>
        </p:txBody>
      </p:sp>
      <p:sp>
        <p:nvSpPr>
          <p:cNvPr id="10" name="TextBox 9">
            <a:extLst>
              <a:ext uri="{FF2B5EF4-FFF2-40B4-BE49-F238E27FC236}">
                <a16:creationId xmlns:a16="http://schemas.microsoft.com/office/drawing/2014/main" id="{CDB84DDF-BCF6-4893-9A06-36009083AF11}"/>
              </a:ext>
            </a:extLst>
          </p:cNvPr>
          <p:cNvSpPr txBox="1"/>
          <p:nvPr/>
        </p:nvSpPr>
        <p:spPr>
          <a:xfrm>
            <a:off x="5303520" y="3200400"/>
            <a:ext cx="495649" cy="461665"/>
          </a:xfrm>
          <a:prstGeom prst="rect">
            <a:avLst/>
          </a:prstGeom>
          <a:noFill/>
        </p:spPr>
        <p:txBody>
          <a:bodyPr wrap="none" rtlCol="0">
            <a:spAutoFit/>
          </a:bodyPr>
          <a:lstStyle/>
          <a:p>
            <a:r>
              <a:rPr lang="en-US" sz="2400" b="1" dirty="0"/>
              <a:t>62</a:t>
            </a:r>
          </a:p>
        </p:txBody>
      </p:sp>
      <p:sp>
        <p:nvSpPr>
          <p:cNvPr id="11" name="TextBox 10">
            <a:extLst>
              <a:ext uri="{FF2B5EF4-FFF2-40B4-BE49-F238E27FC236}">
                <a16:creationId xmlns:a16="http://schemas.microsoft.com/office/drawing/2014/main" id="{FB63A629-1317-4E11-8D04-E65B2E017F5E}"/>
              </a:ext>
            </a:extLst>
          </p:cNvPr>
          <p:cNvSpPr txBox="1"/>
          <p:nvPr/>
        </p:nvSpPr>
        <p:spPr>
          <a:xfrm>
            <a:off x="6985416" y="2468880"/>
            <a:ext cx="470000" cy="430887"/>
          </a:xfrm>
          <a:prstGeom prst="rect">
            <a:avLst/>
          </a:prstGeom>
          <a:noFill/>
        </p:spPr>
        <p:txBody>
          <a:bodyPr wrap="none" rtlCol="0">
            <a:spAutoFit/>
          </a:bodyPr>
          <a:lstStyle/>
          <a:p>
            <a:r>
              <a:rPr lang="en-US" sz="2200" b="1" dirty="0"/>
              <a:t>59</a:t>
            </a:r>
          </a:p>
        </p:txBody>
      </p:sp>
    </p:spTree>
    <p:extLst>
      <p:ext uri="{BB962C8B-B14F-4D97-AF65-F5344CB8AC3E}">
        <p14:creationId xmlns:p14="http://schemas.microsoft.com/office/powerpoint/2010/main" val="2004513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B4CA3750-1E20-43FE-B485-BD791E713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164" y="52466"/>
            <a:ext cx="10456933" cy="6738078"/>
          </a:xfrm>
          <a:prstGeom prst="rect">
            <a:avLst/>
          </a:prstGeom>
        </p:spPr>
      </p:pic>
      <p:sp>
        <p:nvSpPr>
          <p:cNvPr id="2" name="Title 1">
            <a:extLst>
              <a:ext uri="{FF2B5EF4-FFF2-40B4-BE49-F238E27FC236}">
                <a16:creationId xmlns:a16="http://schemas.microsoft.com/office/drawing/2014/main" id="{7328BA63-8F17-44E3-9441-FA14663836C4}"/>
              </a:ext>
            </a:extLst>
          </p:cNvPr>
          <p:cNvSpPr>
            <a:spLocks noGrp="1"/>
          </p:cNvSpPr>
          <p:nvPr>
            <p:ph type="title"/>
          </p:nvPr>
        </p:nvSpPr>
        <p:spPr>
          <a:xfrm>
            <a:off x="68893" y="0"/>
            <a:ext cx="12123107" cy="820455"/>
          </a:xfrm>
        </p:spPr>
        <p:txBody>
          <a:bodyPr>
            <a:noAutofit/>
          </a:bodyPr>
          <a:lstStyle/>
          <a:p>
            <a:pPr algn="ctr"/>
            <a:r>
              <a:rPr lang="en-US" sz="4800" b="1" dirty="0">
                <a:solidFill>
                  <a:srgbClr val="FF0000"/>
                </a:solidFill>
              </a:rPr>
              <a:t>Terebellum field showing star colors and variables</a:t>
            </a:r>
          </a:p>
        </p:txBody>
      </p:sp>
      <p:sp>
        <p:nvSpPr>
          <p:cNvPr id="8" name="TextBox 7">
            <a:extLst>
              <a:ext uri="{FF2B5EF4-FFF2-40B4-BE49-F238E27FC236}">
                <a16:creationId xmlns:a16="http://schemas.microsoft.com/office/drawing/2014/main" id="{85EE6D48-F08C-47F5-8547-5E5CE547DE34}"/>
              </a:ext>
            </a:extLst>
          </p:cNvPr>
          <p:cNvSpPr txBox="1"/>
          <p:nvPr/>
        </p:nvSpPr>
        <p:spPr>
          <a:xfrm>
            <a:off x="127417" y="822960"/>
            <a:ext cx="2196058" cy="1938992"/>
          </a:xfrm>
          <a:prstGeom prst="rect">
            <a:avLst/>
          </a:prstGeom>
          <a:solidFill>
            <a:schemeClr val="bg1"/>
          </a:solidFill>
          <a:ln>
            <a:solidFill>
              <a:schemeClr val="tx1"/>
            </a:solidFill>
          </a:ln>
        </p:spPr>
        <p:txBody>
          <a:bodyPr wrap="square" rtlCol="0">
            <a:spAutoFit/>
          </a:bodyPr>
          <a:lstStyle/>
          <a:p>
            <a:r>
              <a:rPr lang="en-US" sz="2400" b="1" dirty="0"/>
              <a:t>Stars discussed </a:t>
            </a:r>
          </a:p>
          <a:p>
            <a:r>
              <a:rPr lang="en-US" sz="2400" b="1" dirty="0"/>
              <a:t>in this and the </a:t>
            </a:r>
          </a:p>
          <a:p>
            <a:r>
              <a:rPr lang="en-US" sz="2400" b="1" dirty="0"/>
              <a:t>following</a:t>
            </a:r>
          </a:p>
          <a:p>
            <a:r>
              <a:rPr lang="en-US" sz="2400" b="1" dirty="0"/>
              <a:t>slides are</a:t>
            </a:r>
          </a:p>
          <a:p>
            <a:r>
              <a:rPr lang="en-US" sz="2400" b="1" dirty="0"/>
              <a:t>underlined</a:t>
            </a:r>
          </a:p>
        </p:txBody>
      </p:sp>
      <p:sp>
        <p:nvSpPr>
          <p:cNvPr id="10" name="TextBox 9">
            <a:extLst>
              <a:ext uri="{FF2B5EF4-FFF2-40B4-BE49-F238E27FC236}">
                <a16:creationId xmlns:a16="http://schemas.microsoft.com/office/drawing/2014/main" id="{8D5A1A2F-8E67-4FD9-8F32-0E87B9910D5B}"/>
              </a:ext>
            </a:extLst>
          </p:cNvPr>
          <p:cNvSpPr txBox="1"/>
          <p:nvPr/>
        </p:nvSpPr>
        <p:spPr>
          <a:xfrm>
            <a:off x="1773936" y="2688336"/>
            <a:ext cx="543739" cy="523220"/>
          </a:xfrm>
          <a:prstGeom prst="rect">
            <a:avLst/>
          </a:prstGeom>
          <a:noFill/>
        </p:spPr>
        <p:txBody>
          <a:bodyPr wrap="none" rtlCol="0">
            <a:spAutoFit/>
          </a:bodyPr>
          <a:lstStyle/>
          <a:p>
            <a:r>
              <a:rPr lang="en-US" sz="2800" b="1" dirty="0"/>
              <a:t>__</a:t>
            </a:r>
          </a:p>
        </p:txBody>
      </p:sp>
      <p:sp>
        <p:nvSpPr>
          <p:cNvPr id="11" name="TextBox 10">
            <a:extLst>
              <a:ext uri="{FF2B5EF4-FFF2-40B4-BE49-F238E27FC236}">
                <a16:creationId xmlns:a16="http://schemas.microsoft.com/office/drawing/2014/main" id="{4AE68C3A-7CD4-4917-80DF-C46F1B33E16B}"/>
              </a:ext>
            </a:extLst>
          </p:cNvPr>
          <p:cNvSpPr txBox="1"/>
          <p:nvPr/>
        </p:nvSpPr>
        <p:spPr>
          <a:xfrm>
            <a:off x="3419856" y="2926080"/>
            <a:ext cx="723275" cy="523220"/>
          </a:xfrm>
          <a:prstGeom prst="rect">
            <a:avLst/>
          </a:prstGeom>
          <a:noFill/>
        </p:spPr>
        <p:txBody>
          <a:bodyPr wrap="none" rtlCol="0">
            <a:spAutoFit/>
          </a:bodyPr>
          <a:lstStyle/>
          <a:p>
            <a:r>
              <a:rPr lang="en-US" sz="2800" b="1" dirty="0"/>
              <a:t>___</a:t>
            </a:r>
          </a:p>
        </p:txBody>
      </p:sp>
      <p:sp>
        <p:nvSpPr>
          <p:cNvPr id="12" name="TextBox 11">
            <a:extLst>
              <a:ext uri="{FF2B5EF4-FFF2-40B4-BE49-F238E27FC236}">
                <a16:creationId xmlns:a16="http://schemas.microsoft.com/office/drawing/2014/main" id="{E13E1FBB-F12F-43C3-87E4-87EB5B082B2F}"/>
              </a:ext>
            </a:extLst>
          </p:cNvPr>
          <p:cNvSpPr txBox="1"/>
          <p:nvPr/>
        </p:nvSpPr>
        <p:spPr>
          <a:xfrm>
            <a:off x="6062472" y="4572000"/>
            <a:ext cx="723275" cy="523220"/>
          </a:xfrm>
          <a:prstGeom prst="rect">
            <a:avLst/>
          </a:prstGeom>
          <a:noFill/>
        </p:spPr>
        <p:txBody>
          <a:bodyPr wrap="none" rtlCol="0">
            <a:spAutoFit/>
          </a:bodyPr>
          <a:lstStyle/>
          <a:p>
            <a:r>
              <a:rPr lang="en-US" sz="2800" b="1" dirty="0"/>
              <a:t>___</a:t>
            </a:r>
          </a:p>
        </p:txBody>
      </p:sp>
      <p:sp>
        <p:nvSpPr>
          <p:cNvPr id="13" name="TextBox 12">
            <a:extLst>
              <a:ext uri="{FF2B5EF4-FFF2-40B4-BE49-F238E27FC236}">
                <a16:creationId xmlns:a16="http://schemas.microsoft.com/office/drawing/2014/main" id="{17B12DD7-405B-45FC-BAF7-C2B06CE99A2D}"/>
              </a:ext>
            </a:extLst>
          </p:cNvPr>
          <p:cNvSpPr txBox="1"/>
          <p:nvPr/>
        </p:nvSpPr>
        <p:spPr>
          <a:xfrm>
            <a:off x="5394960" y="3749040"/>
            <a:ext cx="902811" cy="523220"/>
          </a:xfrm>
          <a:prstGeom prst="rect">
            <a:avLst/>
          </a:prstGeom>
          <a:noFill/>
        </p:spPr>
        <p:txBody>
          <a:bodyPr wrap="none" rtlCol="0">
            <a:spAutoFit/>
          </a:bodyPr>
          <a:lstStyle/>
          <a:p>
            <a:r>
              <a:rPr lang="en-US" sz="2800" b="1" dirty="0">
                <a:solidFill>
                  <a:srgbClr val="FF0000"/>
                </a:solidFill>
              </a:rPr>
              <a:t>____</a:t>
            </a:r>
          </a:p>
        </p:txBody>
      </p:sp>
      <p:sp>
        <p:nvSpPr>
          <p:cNvPr id="14" name="TextBox 13">
            <a:extLst>
              <a:ext uri="{FF2B5EF4-FFF2-40B4-BE49-F238E27FC236}">
                <a16:creationId xmlns:a16="http://schemas.microsoft.com/office/drawing/2014/main" id="{2F9123BD-BC67-4887-9D81-C3B664350073}"/>
              </a:ext>
            </a:extLst>
          </p:cNvPr>
          <p:cNvSpPr txBox="1"/>
          <p:nvPr/>
        </p:nvSpPr>
        <p:spPr>
          <a:xfrm>
            <a:off x="6922008" y="4782312"/>
            <a:ext cx="723275" cy="523220"/>
          </a:xfrm>
          <a:prstGeom prst="rect">
            <a:avLst/>
          </a:prstGeom>
          <a:noFill/>
        </p:spPr>
        <p:txBody>
          <a:bodyPr wrap="none" rtlCol="0">
            <a:spAutoFit/>
          </a:bodyPr>
          <a:lstStyle/>
          <a:p>
            <a:r>
              <a:rPr lang="en-US" sz="2800" b="1" dirty="0"/>
              <a:t>___</a:t>
            </a:r>
          </a:p>
        </p:txBody>
      </p:sp>
      <p:sp>
        <p:nvSpPr>
          <p:cNvPr id="15" name="TextBox 14">
            <a:extLst>
              <a:ext uri="{FF2B5EF4-FFF2-40B4-BE49-F238E27FC236}">
                <a16:creationId xmlns:a16="http://schemas.microsoft.com/office/drawing/2014/main" id="{2580462F-2285-4FD7-8FAB-49D8594B48AF}"/>
              </a:ext>
            </a:extLst>
          </p:cNvPr>
          <p:cNvSpPr txBox="1"/>
          <p:nvPr/>
        </p:nvSpPr>
        <p:spPr>
          <a:xfrm>
            <a:off x="7525512" y="5330952"/>
            <a:ext cx="543739" cy="523220"/>
          </a:xfrm>
          <a:prstGeom prst="rect">
            <a:avLst/>
          </a:prstGeom>
          <a:noFill/>
        </p:spPr>
        <p:txBody>
          <a:bodyPr wrap="none" rtlCol="0">
            <a:spAutoFit/>
          </a:bodyPr>
          <a:lstStyle/>
          <a:p>
            <a:r>
              <a:rPr lang="en-US" sz="2800" b="1" dirty="0"/>
              <a:t>__</a:t>
            </a:r>
          </a:p>
        </p:txBody>
      </p:sp>
      <p:sp>
        <p:nvSpPr>
          <p:cNvPr id="16" name="TextBox 15">
            <a:extLst>
              <a:ext uri="{FF2B5EF4-FFF2-40B4-BE49-F238E27FC236}">
                <a16:creationId xmlns:a16="http://schemas.microsoft.com/office/drawing/2014/main" id="{3DDE44E7-1D68-44BE-B8C3-7C77346F9CA7}"/>
              </a:ext>
            </a:extLst>
          </p:cNvPr>
          <p:cNvSpPr txBox="1"/>
          <p:nvPr/>
        </p:nvSpPr>
        <p:spPr>
          <a:xfrm>
            <a:off x="5888736" y="1552468"/>
            <a:ext cx="495649" cy="461665"/>
          </a:xfrm>
          <a:prstGeom prst="rect">
            <a:avLst/>
          </a:prstGeom>
          <a:noFill/>
        </p:spPr>
        <p:txBody>
          <a:bodyPr wrap="none" rtlCol="0">
            <a:spAutoFit/>
          </a:bodyPr>
          <a:lstStyle/>
          <a:p>
            <a:r>
              <a:rPr lang="en-US" sz="2400" b="1" dirty="0"/>
              <a:t>60</a:t>
            </a:r>
          </a:p>
        </p:txBody>
      </p:sp>
      <p:sp>
        <p:nvSpPr>
          <p:cNvPr id="17" name="TextBox 16">
            <a:extLst>
              <a:ext uri="{FF2B5EF4-FFF2-40B4-BE49-F238E27FC236}">
                <a16:creationId xmlns:a16="http://schemas.microsoft.com/office/drawing/2014/main" id="{7D9DF17C-AFD3-41DE-B3E9-87BCFCF5476F}"/>
              </a:ext>
            </a:extLst>
          </p:cNvPr>
          <p:cNvSpPr txBox="1"/>
          <p:nvPr/>
        </p:nvSpPr>
        <p:spPr>
          <a:xfrm>
            <a:off x="7406640" y="1463040"/>
            <a:ext cx="466794" cy="584775"/>
          </a:xfrm>
          <a:prstGeom prst="rect">
            <a:avLst/>
          </a:prstGeom>
          <a:noFill/>
        </p:spPr>
        <p:txBody>
          <a:bodyPr wrap="none" rtlCol="0">
            <a:spAutoFit/>
          </a:bodyPr>
          <a:lstStyle/>
          <a:p>
            <a:r>
              <a:rPr lang="en-US" sz="3200" b="1" dirty="0">
                <a:sym typeface="Symbol" panose="05050102010706020507" pitchFamily="18" charset="2"/>
              </a:rPr>
              <a:t></a:t>
            </a:r>
            <a:endParaRPr lang="en-US" sz="3200" b="1" dirty="0"/>
          </a:p>
        </p:txBody>
      </p:sp>
      <p:sp>
        <p:nvSpPr>
          <p:cNvPr id="18" name="TextBox 17">
            <a:extLst>
              <a:ext uri="{FF2B5EF4-FFF2-40B4-BE49-F238E27FC236}">
                <a16:creationId xmlns:a16="http://schemas.microsoft.com/office/drawing/2014/main" id="{CCA636E7-1B49-449E-A173-B09D1595ADE2}"/>
              </a:ext>
            </a:extLst>
          </p:cNvPr>
          <p:cNvSpPr txBox="1"/>
          <p:nvPr/>
        </p:nvSpPr>
        <p:spPr>
          <a:xfrm>
            <a:off x="7040880" y="2560320"/>
            <a:ext cx="495649" cy="461665"/>
          </a:xfrm>
          <a:prstGeom prst="rect">
            <a:avLst/>
          </a:prstGeom>
          <a:noFill/>
        </p:spPr>
        <p:txBody>
          <a:bodyPr wrap="none" rtlCol="0">
            <a:spAutoFit/>
          </a:bodyPr>
          <a:lstStyle/>
          <a:p>
            <a:r>
              <a:rPr lang="en-US" sz="2400" b="1" dirty="0"/>
              <a:t>59</a:t>
            </a:r>
          </a:p>
        </p:txBody>
      </p:sp>
      <p:sp>
        <p:nvSpPr>
          <p:cNvPr id="19" name="TextBox 18">
            <a:extLst>
              <a:ext uri="{FF2B5EF4-FFF2-40B4-BE49-F238E27FC236}">
                <a16:creationId xmlns:a16="http://schemas.microsoft.com/office/drawing/2014/main" id="{5AEB4B8C-46AF-459E-B50C-893E13B52763}"/>
              </a:ext>
            </a:extLst>
          </p:cNvPr>
          <p:cNvSpPr txBox="1"/>
          <p:nvPr/>
        </p:nvSpPr>
        <p:spPr>
          <a:xfrm>
            <a:off x="5394960" y="3429000"/>
            <a:ext cx="495649" cy="461665"/>
          </a:xfrm>
          <a:prstGeom prst="rect">
            <a:avLst/>
          </a:prstGeom>
          <a:noFill/>
        </p:spPr>
        <p:txBody>
          <a:bodyPr wrap="none" rtlCol="0">
            <a:spAutoFit/>
          </a:bodyPr>
          <a:lstStyle/>
          <a:p>
            <a:r>
              <a:rPr lang="en-US" sz="2400" b="1" dirty="0"/>
              <a:t>62</a:t>
            </a:r>
          </a:p>
        </p:txBody>
      </p:sp>
      <p:sp>
        <p:nvSpPr>
          <p:cNvPr id="20" name="TextBox 19">
            <a:extLst>
              <a:ext uri="{FF2B5EF4-FFF2-40B4-BE49-F238E27FC236}">
                <a16:creationId xmlns:a16="http://schemas.microsoft.com/office/drawing/2014/main" id="{D4677435-3A90-4DCD-9C59-50DD5453D4C0}"/>
              </a:ext>
            </a:extLst>
          </p:cNvPr>
          <p:cNvSpPr txBox="1"/>
          <p:nvPr/>
        </p:nvSpPr>
        <p:spPr>
          <a:xfrm>
            <a:off x="8499423" y="640080"/>
            <a:ext cx="3313599" cy="1200329"/>
          </a:xfrm>
          <a:prstGeom prst="rect">
            <a:avLst/>
          </a:prstGeom>
          <a:noFill/>
        </p:spPr>
        <p:txBody>
          <a:bodyPr wrap="none" rtlCol="0">
            <a:spAutoFit/>
          </a:bodyPr>
          <a:lstStyle/>
          <a:p>
            <a:r>
              <a:rPr lang="en-US" sz="2400" b="1" dirty="0"/>
              <a:t>Variables are sometimes</a:t>
            </a:r>
          </a:p>
          <a:p>
            <a:r>
              <a:rPr lang="en-US" sz="2400" b="1" dirty="0"/>
              <a:t>shown as open circles</a:t>
            </a:r>
          </a:p>
          <a:p>
            <a:r>
              <a:rPr lang="en-US" sz="2400" b="1" dirty="0"/>
              <a:t>with size at maximum</a:t>
            </a:r>
          </a:p>
        </p:txBody>
      </p:sp>
      <p:sp>
        <p:nvSpPr>
          <p:cNvPr id="26" name="TextBox 25">
            <a:extLst>
              <a:ext uri="{FF2B5EF4-FFF2-40B4-BE49-F238E27FC236}">
                <a16:creationId xmlns:a16="http://schemas.microsoft.com/office/drawing/2014/main" id="{D3438AA0-A7B4-44BB-919E-4C8AE9CCB9A2}"/>
              </a:ext>
            </a:extLst>
          </p:cNvPr>
          <p:cNvSpPr txBox="1"/>
          <p:nvPr/>
        </p:nvSpPr>
        <p:spPr>
          <a:xfrm>
            <a:off x="7132320" y="3474720"/>
            <a:ext cx="3211520" cy="1446550"/>
          </a:xfrm>
          <a:prstGeom prst="rect">
            <a:avLst/>
          </a:prstGeom>
          <a:noFill/>
        </p:spPr>
        <p:txBody>
          <a:bodyPr wrap="none" rtlCol="0">
            <a:spAutoFit/>
          </a:bodyPr>
          <a:lstStyle/>
          <a:p>
            <a:r>
              <a:rPr lang="en-US" sz="2200" b="1" dirty="0"/>
              <a:t>V3872 = 62 </a:t>
            </a:r>
            <a:r>
              <a:rPr lang="en-US" sz="2200" b="1" dirty="0" err="1"/>
              <a:t>Sgr</a:t>
            </a:r>
            <a:r>
              <a:rPr lang="en-US" sz="2200" b="1" dirty="0"/>
              <a:t>, mag. 4.4,</a:t>
            </a:r>
          </a:p>
          <a:p>
            <a:r>
              <a:rPr lang="en-US" sz="2200" b="1" dirty="0"/>
              <a:t>spectral type M4III,</a:t>
            </a:r>
          </a:p>
          <a:p>
            <a:r>
              <a:rPr lang="en-US" sz="2200" b="1" dirty="0"/>
              <a:t>“unsolved variable” </a:t>
            </a:r>
          </a:p>
          <a:p>
            <a:r>
              <a:rPr lang="en-US" sz="2200" b="1" dirty="0"/>
              <a:t>with range only 0.05 mag.</a:t>
            </a:r>
          </a:p>
        </p:txBody>
      </p:sp>
    </p:spTree>
    <p:extLst>
      <p:ext uri="{BB962C8B-B14F-4D97-AF65-F5344CB8AC3E}">
        <p14:creationId xmlns:p14="http://schemas.microsoft.com/office/powerpoint/2010/main" val="1593826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28957CE5-C5F7-447E-95FF-08C3CB517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09" y="0"/>
            <a:ext cx="10677583" cy="6857999"/>
          </a:xfrm>
          <a:prstGeom prst="rect">
            <a:avLst/>
          </a:prstGeom>
        </p:spPr>
      </p:pic>
      <p:sp>
        <p:nvSpPr>
          <p:cNvPr id="2" name="Title 1">
            <a:extLst>
              <a:ext uri="{FF2B5EF4-FFF2-40B4-BE49-F238E27FC236}">
                <a16:creationId xmlns:a16="http://schemas.microsoft.com/office/drawing/2014/main" id="{52E4BFED-BD0C-4D09-8DEB-C60A5B4EFA98}"/>
              </a:ext>
            </a:extLst>
          </p:cNvPr>
          <p:cNvSpPr>
            <a:spLocks noGrp="1"/>
          </p:cNvSpPr>
          <p:nvPr>
            <p:ph type="title"/>
          </p:nvPr>
        </p:nvSpPr>
        <p:spPr>
          <a:xfrm>
            <a:off x="838200" y="59961"/>
            <a:ext cx="10515600" cy="689547"/>
          </a:xfrm>
        </p:spPr>
        <p:txBody>
          <a:bodyPr>
            <a:normAutofit fontScale="90000"/>
          </a:bodyPr>
          <a:lstStyle/>
          <a:p>
            <a:pPr algn="ctr"/>
            <a:r>
              <a:rPr lang="en-US" b="1" dirty="0">
                <a:solidFill>
                  <a:srgbClr val="FF0000"/>
                </a:solidFill>
              </a:rPr>
              <a:t>AC </a:t>
            </a:r>
            <a:r>
              <a:rPr lang="en-US" b="1" dirty="0" err="1">
                <a:solidFill>
                  <a:srgbClr val="FF0000"/>
                </a:solidFill>
              </a:rPr>
              <a:t>Capricorni</a:t>
            </a:r>
            <a:endParaRPr lang="en-US" b="1" dirty="0">
              <a:solidFill>
                <a:srgbClr val="FF0000"/>
              </a:solidFill>
            </a:endParaRPr>
          </a:p>
        </p:txBody>
      </p:sp>
      <p:sp>
        <p:nvSpPr>
          <p:cNvPr id="6" name="TextBox 5">
            <a:extLst>
              <a:ext uri="{FF2B5EF4-FFF2-40B4-BE49-F238E27FC236}">
                <a16:creationId xmlns:a16="http://schemas.microsoft.com/office/drawing/2014/main" id="{3A10021F-2977-4DAD-93A0-D8027D327FCF}"/>
              </a:ext>
            </a:extLst>
          </p:cNvPr>
          <p:cNvSpPr txBox="1"/>
          <p:nvPr/>
        </p:nvSpPr>
        <p:spPr>
          <a:xfrm>
            <a:off x="1645920" y="2651760"/>
            <a:ext cx="543739" cy="523220"/>
          </a:xfrm>
          <a:prstGeom prst="rect">
            <a:avLst/>
          </a:prstGeom>
          <a:noFill/>
        </p:spPr>
        <p:txBody>
          <a:bodyPr wrap="none" rtlCol="0">
            <a:spAutoFit/>
          </a:bodyPr>
          <a:lstStyle/>
          <a:p>
            <a:r>
              <a:rPr lang="en-US" sz="2800" b="1" dirty="0">
                <a:solidFill>
                  <a:srgbClr val="FF0000"/>
                </a:solidFill>
              </a:rPr>
              <a:t>__</a:t>
            </a:r>
          </a:p>
        </p:txBody>
      </p:sp>
      <p:sp>
        <p:nvSpPr>
          <p:cNvPr id="7" name="TextBox 6">
            <a:extLst>
              <a:ext uri="{FF2B5EF4-FFF2-40B4-BE49-F238E27FC236}">
                <a16:creationId xmlns:a16="http://schemas.microsoft.com/office/drawing/2014/main" id="{38401EFF-B2F4-4328-8580-D95722BC9260}"/>
              </a:ext>
            </a:extLst>
          </p:cNvPr>
          <p:cNvSpPr txBox="1"/>
          <p:nvPr/>
        </p:nvSpPr>
        <p:spPr>
          <a:xfrm>
            <a:off x="7345180" y="2834640"/>
            <a:ext cx="3590278" cy="830997"/>
          </a:xfrm>
          <a:prstGeom prst="rect">
            <a:avLst/>
          </a:prstGeom>
          <a:noFill/>
        </p:spPr>
        <p:txBody>
          <a:bodyPr wrap="none" rtlCol="0">
            <a:spAutoFit/>
          </a:bodyPr>
          <a:lstStyle/>
          <a:p>
            <a:r>
              <a:rPr lang="en-US" sz="2400" dirty="0">
                <a:solidFill>
                  <a:srgbClr val="FFFF00"/>
                </a:solidFill>
              </a:rPr>
              <a:t>Clicking on the AAVSO lines</a:t>
            </a:r>
          </a:p>
          <a:p>
            <a:r>
              <a:rPr lang="en-US" sz="2400" dirty="0">
                <a:solidFill>
                  <a:srgbClr val="FFFF00"/>
                </a:solidFill>
              </a:rPr>
              <a:t>here gives broken links</a:t>
            </a:r>
          </a:p>
        </p:txBody>
      </p:sp>
      <p:sp>
        <p:nvSpPr>
          <p:cNvPr id="8" name="TextBox 7">
            <a:extLst>
              <a:ext uri="{FF2B5EF4-FFF2-40B4-BE49-F238E27FC236}">
                <a16:creationId xmlns:a16="http://schemas.microsoft.com/office/drawing/2014/main" id="{806C2249-FBB4-486A-883F-58555C1C7E61}"/>
              </a:ext>
            </a:extLst>
          </p:cNvPr>
          <p:cNvSpPr txBox="1"/>
          <p:nvPr/>
        </p:nvSpPr>
        <p:spPr>
          <a:xfrm>
            <a:off x="6408295" y="3741545"/>
            <a:ext cx="4956229" cy="830997"/>
          </a:xfrm>
          <a:prstGeom prst="rect">
            <a:avLst/>
          </a:prstGeom>
          <a:noFill/>
        </p:spPr>
        <p:txBody>
          <a:bodyPr wrap="none" rtlCol="0">
            <a:spAutoFit/>
          </a:bodyPr>
          <a:lstStyle/>
          <a:p>
            <a:pPr marL="342900" indent="-342900">
              <a:buFont typeface="Symbol" panose="05050102010706020507" pitchFamily="18" charset="2"/>
              <a:buChar char="¬"/>
            </a:pPr>
            <a:r>
              <a:rPr lang="en-US" sz="2400" dirty="0">
                <a:solidFill>
                  <a:srgbClr val="FFFF00"/>
                </a:solidFill>
                <a:sym typeface="Symbol" panose="05050102010706020507" pitchFamily="18" charset="2"/>
              </a:rPr>
              <a:t>Relatively faint red star without</a:t>
            </a:r>
          </a:p>
          <a:p>
            <a:r>
              <a:rPr lang="en-US" sz="2400" dirty="0">
                <a:solidFill>
                  <a:srgbClr val="FFFF00"/>
                </a:solidFill>
                <a:sym typeface="Symbol" panose="05050102010706020507" pitchFamily="18" charset="2"/>
              </a:rPr>
              <a:t>     a large mag. range so not a concern</a:t>
            </a:r>
            <a:endParaRPr lang="en-US" sz="2400" dirty="0">
              <a:solidFill>
                <a:srgbClr val="FFFF00"/>
              </a:solidFill>
            </a:endParaRPr>
          </a:p>
        </p:txBody>
      </p:sp>
      <p:sp>
        <p:nvSpPr>
          <p:cNvPr id="9" name="TextBox 8">
            <a:extLst>
              <a:ext uri="{FF2B5EF4-FFF2-40B4-BE49-F238E27FC236}">
                <a16:creationId xmlns:a16="http://schemas.microsoft.com/office/drawing/2014/main" id="{5D3B99D6-8F12-4892-A6A5-2C7CBD3EED90}"/>
              </a:ext>
            </a:extLst>
          </p:cNvPr>
          <p:cNvSpPr txBox="1"/>
          <p:nvPr/>
        </p:nvSpPr>
        <p:spPr>
          <a:xfrm>
            <a:off x="5577840" y="4956048"/>
            <a:ext cx="4593502" cy="400110"/>
          </a:xfrm>
          <a:prstGeom prst="rect">
            <a:avLst/>
          </a:prstGeom>
          <a:noFill/>
        </p:spPr>
        <p:txBody>
          <a:bodyPr wrap="none" rtlCol="0">
            <a:spAutoFit/>
          </a:bodyPr>
          <a:lstStyle/>
          <a:p>
            <a:r>
              <a:rPr lang="en-US" sz="2000" b="1" dirty="0">
                <a:solidFill>
                  <a:srgbClr val="FFFF00"/>
                </a:solidFill>
                <a:sym typeface="Symbol" panose="05050102010706020507" pitchFamily="18" charset="2"/>
              </a:rPr>
              <a:t> Late spectral type (red, brighter for us)</a:t>
            </a:r>
            <a:endParaRPr lang="en-US" sz="2000" b="1" dirty="0">
              <a:solidFill>
                <a:srgbClr val="FFFF00"/>
              </a:solidFill>
            </a:endParaRPr>
          </a:p>
        </p:txBody>
      </p:sp>
      <p:sp>
        <p:nvSpPr>
          <p:cNvPr id="10" name="TextBox 9">
            <a:extLst>
              <a:ext uri="{FF2B5EF4-FFF2-40B4-BE49-F238E27FC236}">
                <a16:creationId xmlns:a16="http://schemas.microsoft.com/office/drawing/2014/main" id="{16DA1687-A08F-4579-95A8-7B6172F43CB8}"/>
              </a:ext>
            </a:extLst>
          </p:cNvPr>
          <p:cNvSpPr txBox="1"/>
          <p:nvPr/>
        </p:nvSpPr>
        <p:spPr>
          <a:xfrm>
            <a:off x="7217764" y="1753849"/>
            <a:ext cx="3522759" cy="769441"/>
          </a:xfrm>
          <a:prstGeom prst="rect">
            <a:avLst/>
          </a:prstGeom>
          <a:noFill/>
        </p:spPr>
        <p:txBody>
          <a:bodyPr wrap="none" rtlCol="0">
            <a:spAutoFit/>
          </a:bodyPr>
          <a:lstStyle/>
          <a:p>
            <a:r>
              <a:rPr lang="en-US" sz="2200" b="1" dirty="0">
                <a:solidFill>
                  <a:srgbClr val="FFFF00"/>
                </a:solidFill>
              </a:rPr>
              <a:t>The basic info. box says it’s a</a:t>
            </a:r>
          </a:p>
          <a:p>
            <a:r>
              <a:rPr lang="en-US" sz="2200" b="1" dirty="0">
                <a:solidFill>
                  <a:srgbClr val="FFFF00"/>
                </a:solidFill>
              </a:rPr>
              <a:t>long period Mira variable</a:t>
            </a:r>
          </a:p>
        </p:txBody>
      </p:sp>
      <p:sp>
        <p:nvSpPr>
          <p:cNvPr id="11" name="TextBox 10">
            <a:extLst>
              <a:ext uri="{FF2B5EF4-FFF2-40B4-BE49-F238E27FC236}">
                <a16:creationId xmlns:a16="http://schemas.microsoft.com/office/drawing/2014/main" id="{6DB73FD6-068F-4D15-B415-F986F98256B7}"/>
              </a:ext>
            </a:extLst>
          </p:cNvPr>
          <p:cNvSpPr txBox="1"/>
          <p:nvPr/>
        </p:nvSpPr>
        <p:spPr>
          <a:xfrm>
            <a:off x="4497049" y="6228413"/>
            <a:ext cx="6030818" cy="461665"/>
          </a:xfrm>
          <a:prstGeom prst="rect">
            <a:avLst/>
          </a:prstGeom>
          <a:noFill/>
        </p:spPr>
        <p:txBody>
          <a:bodyPr wrap="none" rtlCol="0">
            <a:spAutoFit/>
          </a:bodyPr>
          <a:lstStyle/>
          <a:p>
            <a:r>
              <a:rPr lang="en-US" sz="2400" dirty="0">
                <a:solidFill>
                  <a:srgbClr val="FFFF00"/>
                </a:solidFill>
              </a:rPr>
              <a:t>The target star is only ½ deg. south of this  star.</a:t>
            </a:r>
          </a:p>
        </p:txBody>
      </p:sp>
    </p:spTree>
    <p:extLst>
      <p:ext uri="{BB962C8B-B14F-4D97-AF65-F5344CB8AC3E}">
        <p14:creationId xmlns:p14="http://schemas.microsoft.com/office/powerpoint/2010/main" val="1744766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TotalTime>
  <Words>1512</Words>
  <Application>Microsoft Office PowerPoint</Application>
  <PresentationFormat>Widescreen</PresentationFormat>
  <Paragraphs>162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Symbol</vt:lpstr>
      <vt:lpstr>Office Theme</vt:lpstr>
      <vt:lpstr>Ode to V1943 Sagittarii</vt:lpstr>
      <vt:lpstr>The pre-point chart showing the Terebellum asterism</vt:lpstr>
      <vt:lpstr>Terebellum image with a mighty mini 2 nights later</vt:lpstr>
      <vt:lpstr>The pre-point chart showing the Terebellum asterism</vt:lpstr>
      <vt:lpstr>A way to identify very red stars on our charts</vt:lpstr>
      <vt:lpstr>Terebellum field showing variables</vt:lpstr>
      <vt:lpstr>Terebellum field showing star colors</vt:lpstr>
      <vt:lpstr>Terebellum field showing star colors and variables</vt:lpstr>
      <vt:lpstr>AC Capricorni</vt:lpstr>
      <vt:lpstr>V1173 Sagittarii</vt:lpstr>
      <vt:lpstr>V3887 Sagittarii</vt:lpstr>
      <vt:lpstr>RR Sagittarii</vt:lpstr>
      <vt:lpstr>V1943 Sagittarii</vt:lpstr>
      <vt:lpstr>Conclusions – (Pattern Recognition)</vt:lpstr>
      <vt:lpstr>Conclusions (Support for occultations)</vt:lpstr>
      <vt:lpstr>A Day Later, 50th Wedding Anniversary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Ode to V1943 Sagittarii</dc:title>
  <dc:creator>David W Dunham</dc:creator>
  <cp:lastModifiedBy>David W Dunham</cp:lastModifiedBy>
  <cp:revision>36</cp:revision>
  <dcterms:created xsi:type="dcterms:W3CDTF">2020-07-19T06:13:05Z</dcterms:created>
  <dcterms:modified xsi:type="dcterms:W3CDTF">2020-07-26T14:07:58Z</dcterms:modified>
</cp:coreProperties>
</file>